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theme/theme3.xml" ContentType="application/vnd.openxmlformats-officedocument.theme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theme/theme4.xml" ContentType="application/vnd.openxmlformats-officedocument.theme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  <p:sldMasterId id="2147483686" r:id="rId3"/>
    <p:sldMasterId id="2147483700" r:id="rId4"/>
    <p:sldMasterId id="2147483736" r:id="rId5"/>
  </p:sldMasterIdLst>
  <p:notesMasterIdLst>
    <p:notesMasterId r:id="rId12"/>
  </p:notesMasterIdLst>
  <p:sldIdLst>
    <p:sldId id="256" r:id="rId6"/>
    <p:sldId id="298" r:id="rId7"/>
    <p:sldId id="299" r:id="rId8"/>
    <p:sldId id="297" r:id="rId9"/>
    <p:sldId id="300" r:id="rId10"/>
    <p:sldId id="301" r:id="rId11"/>
  </p:sldIdLst>
  <p:sldSz cx="9144000" cy="6858000" type="screen4x3"/>
  <p:notesSz cx="7099300" cy="102346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25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2.xml"/><Relationship Id="rId12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5.xml"/><Relationship Id="rId15" Type="http://schemas.openxmlformats.org/officeDocument/2006/relationships/theme" Target="theme/theme1.xml"/><Relationship Id="rId10" Type="http://schemas.openxmlformats.org/officeDocument/2006/relationships/slide" Target="slides/slide5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11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11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61DB4F7-6F67-4928-A5B6-E45D54FA90B1}" type="datetimeFigureOut">
              <a:rPr lang="en-GB" smtClean="0"/>
              <a:t>09/11/2014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92188" y="768350"/>
            <a:ext cx="5114925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9613" y="4860925"/>
            <a:ext cx="5680075" cy="4605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11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11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FE8133D-FEC1-4C16-97E2-F2C6EE098CC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594880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85" name="Picture 1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" y="-27384"/>
            <a:ext cx="9156417" cy="68673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580112" y="3501008"/>
            <a:ext cx="3240360" cy="1219200"/>
          </a:xfrm>
          <a:extLst>
            <a:ext uri="{909E8E84-426E-40DD-AFC4-6F175D3DCCD1}">
              <a14:hiddenFill xmlns:a14="http://schemas.microsoft.com/office/drawing/2010/main">
                <a:solidFill>
                  <a:srgbClr val="64379B"/>
                </a:solidFill>
              </a14:hiddenFill>
            </a:ext>
          </a:extLst>
        </p:spPr>
        <p:txBody>
          <a:bodyPr anchor="b"/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noProof="0" smtClean="0"/>
              <a:t>Click to edit Master title style</a:t>
            </a:r>
            <a:endParaRPr lang="en-US" noProof="0" dirty="0" smtClean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5580112" y="4796408"/>
            <a:ext cx="3240360" cy="838200"/>
          </a:xfrm>
        </p:spPr>
        <p:txBody>
          <a:bodyPr/>
          <a:lstStyle>
            <a:lvl1pPr marL="0" indent="0">
              <a:buFontTx/>
              <a:buNone/>
              <a:defRPr sz="1400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noProof="0" smtClean="0"/>
              <a:t>Click to edit Master subtitle style</a:t>
            </a:r>
            <a:endParaRPr lang="en-US" noProof="0" dirty="0" smtClean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20308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381000"/>
            <a:ext cx="1943100" cy="6096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381000"/>
            <a:ext cx="5676900" cy="60960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179747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0675" y="152400"/>
            <a:ext cx="8382000" cy="44319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625" y="914401"/>
            <a:ext cx="8382000" cy="164660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0447907"/>
      </p:ext>
    </p:extLst>
  </p:cSld>
  <p:clrMapOvr>
    <a:masterClrMapping/>
  </p:clrMapOvr>
  <p:transition>
    <p:fad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44319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1"/>
            <a:ext cx="6400800" cy="360099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9759000"/>
      </p:ext>
    </p:extLst>
  </p:cSld>
  <p:clrMapOvr>
    <a:masterClrMapping/>
  </p:clrMapOvr>
  <p:transition>
    <p:fade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1"/>
            <a:ext cx="7772400" cy="1107996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129902"/>
            <a:ext cx="7772400" cy="276999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999437766"/>
      </p:ext>
    </p:extLst>
  </p:cSld>
  <p:clrMapOvr>
    <a:masterClrMapping/>
  </p:clrMapOvr>
  <p:transition>
    <p:fade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1625" y="1417639"/>
            <a:ext cx="4114800" cy="212981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68825" y="1417639"/>
            <a:ext cx="4114800" cy="212981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2728296"/>
      </p:ext>
    </p:extLst>
  </p:cSld>
  <p:clrMapOvr>
    <a:masterClrMapping/>
  </p:clrMapOvr>
  <p:transition>
    <p:fade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7"/>
            <a:ext cx="8229600" cy="443198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10080"/>
            <a:ext cx="4040188" cy="66479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184973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7" y="1510080"/>
            <a:ext cx="4041775" cy="66479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184973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1958773"/>
      </p:ext>
    </p:extLst>
  </p:cSld>
  <p:clrMapOvr>
    <a:masterClrMapping/>
  </p:clrMapOvr>
  <p:transition>
    <p:fade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2015730"/>
      </p:ext>
    </p:extLst>
  </p:cSld>
  <p:clrMapOvr>
    <a:masterClrMapping/>
  </p:clrMapOvr>
  <p:transition>
    <p:fade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7111416"/>
      </p:ext>
    </p:extLst>
  </p:cSld>
  <p:clrMapOvr>
    <a:masterClrMapping/>
  </p:clrMapOvr>
  <p:transition>
    <p:fade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881102"/>
            <a:ext cx="3008313" cy="55399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0" cy="244374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435102"/>
            <a:ext cx="3008313" cy="1938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994824334"/>
      </p:ext>
    </p:extLst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063639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5090340"/>
            <a:ext cx="5486400" cy="27699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43198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1938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058906499"/>
      </p:ext>
    </p:extLst>
  </p:cSld>
  <p:clrMapOvr>
    <a:masterClrMapping/>
  </p:clrMapOvr>
  <p:transition>
    <p:fade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513526" y="838201"/>
            <a:ext cx="3170099" cy="219547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5749797"/>
      </p:ext>
    </p:extLst>
  </p:cSld>
  <p:clrMapOvr>
    <a:masterClrMapping/>
  </p:clrMapOvr>
  <p:transition>
    <p:fade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73081" y="411163"/>
            <a:ext cx="1329595" cy="2641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083212" y="411163"/>
            <a:ext cx="2366802" cy="26416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1610777"/>
      </p:ext>
    </p:extLst>
  </p:cSld>
  <p:clrMapOvr>
    <a:masterClrMapping/>
  </p:clrMapOvr>
  <p:transition>
    <p:fade/>
  </p:transition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 preserve="1">
  <p:cSld name="Title, Conten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0675" y="411163"/>
            <a:ext cx="8382000" cy="44319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1625" y="1417639"/>
            <a:ext cx="4114800" cy="200670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68825" y="1417639"/>
            <a:ext cx="4114800" cy="200670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2337492"/>
      </p:ext>
    </p:extLst>
  </p:cSld>
  <p:clrMapOvr>
    <a:masterClrMapping/>
  </p:clrMapOvr>
  <p:transition>
    <p:fade/>
  </p:transition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 and Content ov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0675" y="411163"/>
            <a:ext cx="8382000" cy="44319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1625" y="1417638"/>
            <a:ext cx="8382000" cy="164660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625" y="2311402"/>
            <a:ext cx="8382000" cy="164660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7316239"/>
      </p:ext>
    </p:extLst>
  </p:cSld>
  <p:clrMapOvr>
    <a:masterClrMapping/>
  </p:clrMapOvr>
  <p:transition>
    <p:fade/>
  </p:transition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0675" y="152400"/>
            <a:ext cx="8382000" cy="44319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625" y="914401"/>
            <a:ext cx="8382000" cy="164660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644266"/>
      </p:ext>
    </p:extLst>
  </p:cSld>
  <p:clrMapOvr>
    <a:masterClrMapping/>
  </p:clrMapOvr>
  <p:transition>
    <p:fade/>
  </p:transition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44319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1"/>
            <a:ext cx="6400800" cy="360099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5329831"/>
      </p:ext>
    </p:extLst>
  </p:cSld>
  <p:clrMapOvr>
    <a:masterClrMapping/>
  </p:clrMapOvr>
  <p:transition>
    <p:fade/>
  </p:transition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1"/>
            <a:ext cx="7772400" cy="1107996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129902"/>
            <a:ext cx="7772400" cy="276999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939572762"/>
      </p:ext>
    </p:extLst>
  </p:cSld>
  <p:clrMapOvr>
    <a:masterClrMapping/>
  </p:clrMapOvr>
  <p:transition>
    <p:fade/>
  </p:transition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1625" y="1417639"/>
            <a:ext cx="4114800" cy="212981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68825" y="1417639"/>
            <a:ext cx="4114800" cy="212981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4837102"/>
      </p:ext>
    </p:extLst>
  </p:cSld>
  <p:clrMapOvr>
    <a:masterClrMapping/>
  </p:clrMapOvr>
  <p:transition>
    <p:fade/>
  </p:transition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7"/>
            <a:ext cx="8229600" cy="443198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10080"/>
            <a:ext cx="4040188" cy="66479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184973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7" y="1510080"/>
            <a:ext cx="4041775" cy="66479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184973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4782893"/>
      </p:ext>
    </p:extLst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1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3962448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3359311"/>
      </p:ext>
    </p:extLst>
  </p:cSld>
  <p:clrMapOvr>
    <a:masterClrMapping/>
  </p:clrMapOvr>
  <p:transition>
    <p:fade/>
  </p:transition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62802462"/>
      </p:ext>
    </p:extLst>
  </p:cSld>
  <p:clrMapOvr>
    <a:masterClrMapping/>
  </p:clrMapOvr>
  <p:transition>
    <p:fade/>
  </p:transition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881102"/>
            <a:ext cx="3008313" cy="55399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0" cy="244374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435102"/>
            <a:ext cx="3008313" cy="1938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492509777"/>
      </p:ext>
    </p:extLst>
  </p:cSld>
  <p:clrMapOvr>
    <a:masterClrMapping/>
  </p:clrMapOvr>
  <p:transition>
    <p:fade/>
  </p:transition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5090340"/>
            <a:ext cx="5486400" cy="27699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43198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1938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392315074"/>
      </p:ext>
    </p:extLst>
  </p:cSld>
  <p:clrMapOvr>
    <a:masterClrMapping/>
  </p:clrMapOvr>
  <p:transition>
    <p:fade/>
  </p:transition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513526" y="1417640"/>
            <a:ext cx="3170099" cy="219547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6431720"/>
      </p:ext>
    </p:extLst>
  </p:cSld>
  <p:clrMapOvr>
    <a:masterClrMapping/>
  </p:clrMapOvr>
  <p:transition>
    <p:fade/>
  </p:transition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73081" y="411163"/>
            <a:ext cx="1329595" cy="2641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083212" y="411163"/>
            <a:ext cx="2366802" cy="26416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3205646"/>
      </p:ext>
    </p:extLst>
  </p:cSld>
  <p:clrMapOvr>
    <a:masterClrMapping/>
  </p:clrMapOvr>
  <p:transition>
    <p:fade/>
  </p:transition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 preserve="1">
  <p:cSld name="Title, Conten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0675" y="411163"/>
            <a:ext cx="8382000" cy="44319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1625" y="1417639"/>
            <a:ext cx="4114800" cy="200670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68825" y="1417639"/>
            <a:ext cx="4114800" cy="200670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0538162"/>
      </p:ext>
    </p:extLst>
  </p:cSld>
  <p:clrMapOvr>
    <a:masterClrMapping/>
  </p:clrMapOvr>
  <p:transition>
    <p:fade/>
  </p:transition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 and Content ov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0675" y="411163"/>
            <a:ext cx="8382000" cy="44319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1625" y="1417638"/>
            <a:ext cx="8382000" cy="164660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625" y="2311402"/>
            <a:ext cx="8382000" cy="164660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6392142"/>
      </p:ext>
    </p:extLst>
  </p:cSld>
  <p:clrMapOvr>
    <a:masterClrMapping/>
  </p:clrMapOvr>
  <p:transition>
    <p:fade/>
  </p:transition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pitchFamily="34" charset="0"/>
                <a:ea typeface="MS PGothic" pitchFamily="34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pitchFamily="34" charset="0"/>
                <a:ea typeface="MS PGothic" pitchFamily="34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pitchFamily="34" charset="0"/>
                <a:ea typeface="MS PGothic" pitchFamily="34" charset="-128"/>
              </a:defRPr>
            </a:lvl1pPr>
          </a:lstStyle>
          <a:p>
            <a:pPr>
              <a:defRPr/>
            </a:pPr>
            <a:fld id="{76DE3382-2E7B-4D04-A092-150C0AC9261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143291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pitchFamily="34" charset="0"/>
                <a:ea typeface="MS PGothic" pitchFamily="34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pitchFamily="34" charset="0"/>
                <a:ea typeface="MS PGothic" pitchFamily="34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pitchFamily="34" charset="0"/>
                <a:ea typeface="MS PGothic" pitchFamily="34" charset="-128"/>
              </a:defRPr>
            </a:lvl1pPr>
          </a:lstStyle>
          <a:p>
            <a:pPr>
              <a:defRPr/>
            </a:pPr>
            <a:fld id="{4C40CFA3-D286-4EF8-9584-339C0705543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47177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524000"/>
            <a:ext cx="3810000" cy="4953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3810000" cy="4953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2227819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1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pitchFamily="34" charset="0"/>
                <a:ea typeface="MS PGothic" pitchFamily="34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pitchFamily="34" charset="0"/>
                <a:ea typeface="MS PGothic" pitchFamily="34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pitchFamily="34" charset="0"/>
                <a:ea typeface="MS PGothic" pitchFamily="34" charset="-128"/>
              </a:defRPr>
            </a:lvl1pPr>
          </a:lstStyle>
          <a:p>
            <a:pPr>
              <a:defRPr/>
            </a:pPr>
            <a:fld id="{7E1E0CCB-E229-4E36-B2A5-36DEBFFBB53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0008635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pitchFamily="34" charset="0"/>
                <a:ea typeface="MS PGothic" pitchFamily="34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pitchFamily="34" charset="0"/>
                <a:ea typeface="MS PGothic" pitchFamily="34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pitchFamily="34" charset="0"/>
                <a:ea typeface="MS PGothic" pitchFamily="34" charset="-128"/>
              </a:defRPr>
            </a:lvl1pPr>
          </a:lstStyle>
          <a:p>
            <a:pPr>
              <a:defRPr/>
            </a:pPr>
            <a:fld id="{81345F3E-196C-4FA2-8567-FEF4EAB268D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4372479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pitchFamily="34" charset="0"/>
                <a:ea typeface="MS PGothic" pitchFamily="34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pitchFamily="34" charset="0"/>
                <a:ea typeface="MS PGothic" pitchFamily="34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pitchFamily="34" charset="0"/>
                <a:ea typeface="MS PGothic" pitchFamily="34" charset="-128"/>
              </a:defRPr>
            </a:lvl1pPr>
          </a:lstStyle>
          <a:p>
            <a:pPr>
              <a:defRPr/>
            </a:pPr>
            <a:fld id="{775F158E-CFA5-47B4-AC38-87D95D528AD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8026326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pitchFamily="34" charset="0"/>
                <a:ea typeface="MS PGothic" pitchFamily="34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pitchFamily="34" charset="0"/>
                <a:ea typeface="MS PGothic" pitchFamily="34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pitchFamily="34" charset="0"/>
                <a:ea typeface="MS PGothic" pitchFamily="34" charset="-128"/>
              </a:defRPr>
            </a:lvl1pPr>
          </a:lstStyle>
          <a:p>
            <a:pPr>
              <a:defRPr/>
            </a:pPr>
            <a:fld id="{535E4BC2-9D1B-43C5-B9A6-28FD7237D4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3705447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pitchFamily="34" charset="0"/>
                <a:ea typeface="MS PGothic" pitchFamily="34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pitchFamily="34" charset="0"/>
                <a:ea typeface="MS PGothic" pitchFamily="34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pitchFamily="34" charset="0"/>
                <a:ea typeface="MS PGothic" pitchFamily="34" charset="-128"/>
              </a:defRPr>
            </a:lvl1pPr>
          </a:lstStyle>
          <a:p>
            <a:pPr>
              <a:defRPr/>
            </a:pPr>
            <a:fld id="{0756188B-6A79-45C9-927A-CCA71EABACE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1630157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73049"/>
            <a:ext cx="3008313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pitchFamily="34" charset="0"/>
                <a:ea typeface="MS PGothic" pitchFamily="34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pitchFamily="34" charset="0"/>
                <a:ea typeface="MS PGothic" pitchFamily="34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pitchFamily="34" charset="0"/>
                <a:ea typeface="MS PGothic" pitchFamily="34" charset="-128"/>
              </a:defRPr>
            </a:lvl1pPr>
          </a:lstStyle>
          <a:p>
            <a:pPr>
              <a:defRPr/>
            </a:pPr>
            <a:fld id="{C62A004A-92C9-492B-A4CA-ADB7D25EA00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4477658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pitchFamily="34" charset="0"/>
                <a:ea typeface="MS PGothic" pitchFamily="34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pitchFamily="34" charset="0"/>
                <a:ea typeface="MS PGothic" pitchFamily="34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pitchFamily="34" charset="0"/>
                <a:ea typeface="MS PGothic" pitchFamily="34" charset="-128"/>
              </a:defRPr>
            </a:lvl1pPr>
          </a:lstStyle>
          <a:p>
            <a:pPr>
              <a:defRPr/>
            </a:pPr>
            <a:fld id="{48100C05-7DDC-4EC4-B9C8-6158267FF92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8413734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pitchFamily="34" charset="0"/>
                <a:ea typeface="MS PGothic" pitchFamily="34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pitchFamily="34" charset="0"/>
                <a:ea typeface="MS PGothic" pitchFamily="34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pitchFamily="34" charset="0"/>
                <a:ea typeface="MS PGothic" pitchFamily="34" charset="-128"/>
              </a:defRPr>
            </a:lvl1pPr>
          </a:lstStyle>
          <a:p>
            <a:pPr>
              <a:defRPr/>
            </a:pPr>
            <a:fld id="{5DA9B7B6-6467-4759-A45D-6B950B69763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261476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pitchFamily="34" charset="0"/>
                <a:ea typeface="MS PGothic" pitchFamily="34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pitchFamily="34" charset="0"/>
                <a:ea typeface="MS PGothic" pitchFamily="34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pitchFamily="34" charset="0"/>
                <a:ea typeface="MS PGothic" pitchFamily="34" charset="-128"/>
              </a:defRPr>
            </a:lvl1pPr>
          </a:lstStyle>
          <a:p>
            <a:pPr>
              <a:defRPr/>
            </a:pPr>
            <a:fld id="{49EBA9B0-7478-4226-B4EF-336E2FAE5C0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3875828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5" descr="MASTER_Agility_Pic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3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68313" y="4267200"/>
            <a:ext cx="7391400" cy="1219200"/>
          </a:xfrm>
        </p:spPr>
        <p:txBody>
          <a:bodyPr anchor="b"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68313" y="5562600"/>
            <a:ext cx="7391400" cy="838200"/>
          </a:xfrm>
        </p:spPr>
        <p:txBody>
          <a:bodyPr/>
          <a:lstStyle>
            <a:lvl1pPr marL="0" indent="0">
              <a:buFontTx/>
              <a:buNone/>
              <a:defRPr sz="1400">
                <a:solidFill>
                  <a:schemeClr val="bg2"/>
                </a:solidFill>
              </a:defRPr>
            </a:lvl1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773543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9447095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TextBox 5"/>
          <p:cNvSpPr txBox="1"/>
          <p:nvPr userDrawn="1"/>
        </p:nvSpPr>
        <p:spPr>
          <a:xfrm>
            <a:off x="493484" y="6471453"/>
            <a:ext cx="39716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9DE65DB9-5DA8-4F79-B7DC-71475491A206}" type="slidenum">
              <a:rPr lang="en-GB" sz="1100" smtClean="0"/>
              <a:t>‹#›</a:t>
            </a:fld>
            <a:endParaRPr lang="en-GB" sz="1100" dirty="0"/>
          </a:p>
        </p:txBody>
      </p:sp>
    </p:spTree>
    <p:extLst>
      <p:ext uri="{BB962C8B-B14F-4D97-AF65-F5344CB8AC3E}">
        <p14:creationId xmlns:p14="http://schemas.microsoft.com/office/powerpoint/2010/main" val="1589108499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257714720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8313" y="1524000"/>
            <a:ext cx="3810000" cy="4953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30713" y="1524000"/>
            <a:ext cx="3810000" cy="4953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01280265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637427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74863418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77073047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19048042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990226159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12218123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297613" y="381000"/>
            <a:ext cx="1943100" cy="6096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68313" y="381000"/>
            <a:ext cx="5676900" cy="60960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752133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82687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54407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73049"/>
            <a:ext cx="3008313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61205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2935068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13" Type="http://schemas.openxmlformats.org/officeDocument/2006/relationships/slideLayout" Target="../slideLayouts/slideLayout37.xml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slideLayout" Target="../slideLayouts/slideLayout36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5" Type="http://schemas.openxmlformats.org/officeDocument/2006/relationships/image" Target="../media/image4.png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Relationship Id="rId14" Type="http://schemas.openxmlformats.org/officeDocument/2006/relationships/theme" Target="../theme/theme3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5.xml"/><Relationship Id="rId3" Type="http://schemas.openxmlformats.org/officeDocument/2006/relationships/slideLayout" Target="../slideLayouts/slideLayout40.xml"/><Relationship Id="rId7" Type="http://schemas.openxmlformats.org/officeDocument/2006/relationships/slideLayout" Target="../slideLayouts/slideLayout44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9.xml"/><Relationship Id="rId1" Type="http://schemas.openxmlformats.org/officeDocument/2006/relationships/slideLayout" Target="../slideLayouts/slideLayout38.xml"/><Relationship Id="rId6" Type="http://schemas.openxmlformats.org/officeDocument/2006/relationships/slideLayout" Target="../slideLayouts/slideLayout43.xml"/><Relationship Id="rId11" Type="http://schemas.openxmlformats.org/officeDocument/2006/relationships/slideLayout" Target="../slideLayouts/slideLayout48.xml"/><Relationship Id="rId5" Type="http://schemas.openxmlformats.org/officeDocument/2006/relationships/slideLayout" Target="../slideLayouts/slideLayout42.xml"/><Relationship Id="rId10" Type="http://schemas.openxmlformats.org/officeDocument/2006/relationships/slideLayout" Target="../slideLayouts/slideLayout47.xml"/><Relationship Id="rId4" Type="http://schemas.openxmlformats.org/officeDocument/2006/relationships/slideLayout" Target="../slideLayouts/slideLayout41.xml"/><Relationship Id="rId9" Type="http://schemas.openxmlformats.org/officeDocument/2006/relationships/slideLayout" Target="../slideLayouts/slideLayout46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6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51.xml"/><Relationship Id="rId7" Type="http://schemas.openxmlformats.org/officeDocument/2006/relationships/slideLayout" Target="../slideLayouts/slideLayout55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50.xml"/><Relationship Id="rId1" Type="http://schemas.openxmlformats.org/officeDocument/2006/relationships/slideLayout" Target="../slideLayouts/slideLayout49.xml"/><Relationship Id="rId6" Type="http://schemas.openxmlformats.org/officeDocument/2006/relationships/slideLayout" Target="../slideLayouts/slideLayout54.xml"/><Relationship Id="rId11" Type="http://schemas.openxmlformats.org/officeDocument/2006/relationships/slideLayout" Target="../slideLayouts/slideLayout59.xml"/><Relationship Id="rId5" Type="http://schemas.openxmlformats.org/officeDocument/2006/relationships/slideLayout" Target="../slideLayouts/slideLayout53.xml"/><Relationship Id="rId10" Type="http://schemas.openxmlformats.org/officeDocument/2006/relationships/slideLayout" Target="../slideLayouts/slideLayout58.xml"/><Relationship Id="rId4" Type="http://schemas.openxmlformats.org/officeDocument/2006/relationships/slideLayout" Target="../slideLayouts/slideLayout52.xml"/><Relationship Id="rId9" Type="http://schemas.openxmlformats.org/officeDocument/2006/relationships/slideLayout" Target="../slideLayouts/slideLayout5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1" name="Picture 7" descr="logo white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272" r="23984" b="16364"/>
          <a:stretch>
            <a:fillRect/>
          </a:stretch>
        </p:blipFill>
        <p:spPr bwMode="auto">
          <a:xfrm>
            <a:off x="8077200" y="6110288"/>
            <a:ext cx="738188" cy="4429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381000"/>
            <a:ext cx="77724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524000"/>
            <a:ext cx="7772400" cy="495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032" name="Text Box 8"/>
          <p:cNvSpPr txBox="1">
            <a:spLocks noChangeArrowheads="1"/>
          </p:cNvSpPr>
          <p:nvPr/>
        </p:nvSpPr>
        <p:spPr bwMode="auto">
          <a:xfrm>
            <a:off x="693738" y="6350002"/>
            <a:ext cx="1384300" cy="3231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600" b="0" i="0" dirty="0">
                <a:solidFill>
                  <a:schemeClr val="bg2"/>
                </a:solidFill>
                <a:latin typeface="Calibri"/>
                <a:cs typeface="Calibri"/>
              </a:rPr>
              <a:t>© British Telecommunications </a:t>
            </a:r>
            <a:r>
              <a:rPr lang="en-US" sz="600" b="0" i="0" dirty="0" err="1">
                <a:solidFill>
                  <a:schemeClr val="bg2"/>
                </a:solidFill>
                <a:latin typeface="Calibri"/>
                <a:cs typeface="Calibri"/>
              </a:rPr>
              <a:t>plc</a:t>
            </a:r>
            <a:endParaRPr lang="en-US" sz="600" b="0" i="0" dirty="0">
              <a:solidFill>
                <a:schemeClr val="bg2"/>
              </a:solidFill>
              <a:latin typeface="Calibri"/>
              <a:cs typeface="Calibri"/>
            </a:endParaRPr>
          </a:p>
          <a:p>
            <a:pPr>
              <a:spcBef>
                <a:spcPct val="50000"/>
              </a:spcBef>
            </a:pPr>
            <a:endParaRPr lang="en-US" sz="600" dirty="0">
              <a:solidFill>
                <a:schemeClr val="bg2"/>
              </a:solidFill>
              <a:latin typeface="New BT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>
          <a:xfrm>
            <a:off x="697388" y="6482761"/>
            <a:ext cx="374650" cy="22145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Calibri" panose="020F0502020204030204" pitchFamily="34" charset="0"/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6485005"/>
            <a:ext cx="2895600" cy="2103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4">
                    <a:lumMod val="40000"/>
                    <a:lumOff val="60000"/>
                  </a:schemeClr>
                </a:solidFill>
                <a:latin typeface="Calibri" panose="020F0502020204030204" pitchFamily="34" charset="0"/>
              </a:defRPr>
            </a:lvl1pPr>
          </a:lstStyle>
          <a:p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800" b="0" i="0">
          <a:solidFill>
            <a:srgbClr val="64379B"/>
          </a:solidFill>
          <a:latin typeface="Calibri"/>
          <a:ea typeface="+mj-ea"/>
          <a:cs typeface="Calibri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800">
          <a:solidFill>
            <a:srgbClr val="64379B"/>
          </a:solidFill>
          <a:latin typeface="Arial" charset="0"/>
          <a:ea typeface="ＭＳ Ｐゴシック" charset="0"/>
          <a:cs typeface="ＭＳ Ｐゴシック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800">
          <a:solidFill>
            <a:srgbClr val="64379B"/>
          </a:solidFill>
          <a:latin typeface="Arial" charset="0"/>
          <a:ea typeface="ＭＳ Ｐゴシック" charset="0"/>
          <a:cs typeface="ＭＳ Ｐゴシック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800">
          <a:solidFill>
            <a:srgbClr val="64379B"/>
          </a:solidFill>
          <a:latin typeface="Arial" charset="0"/>
          <a:ea typeface="ＭＳ Ｐゴシック" charset="0"/>
          <a:cs typeface="ＭＳ Ｐゴシック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800">
          <a:solidFill>
            <a:srgbClr val="64379B"/>
          </a:solidFill>
          <a:latin typeface="Arial" charset="0"/>
          <a:ea typeface="ＭＳ Ｐゴシック" charset="0"/>
          <a:cs typeface="ＭＳ Ｐゴシック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800">
          <a:solidFill>
            <a:srgbClr val="64379B"/>
          </a:solidFill>
          <a:latin typeface="Arial" charset="0"/>
          <a:ea typeface="ＭＳ Ｐゴシック" charset="0"/>
          <a:cs typeface="ＭＳ Ｐゴシック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800">
          <a:solidFill>
            <a:srgbClr val="64379B"/>
          </a:solidFill>
          <a:latin typeface="Arial" charset="0"/>
          <a:ea typeface="ＭＳ Ｐゴシック" charset="0"/>
          <a:cs typeface="ＭＳ Ｐゴシック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800">
          <a:solidFill>
            <a:srgbClr val="64379B"/>
          </a:solidFill>
          <a:latin typeface="Arial" charset="0"/>
          <a:ea typeface="ＭＳ Ｐゴシック" charset="0"/>
          <a:cs typeface="ＭＳ Ｐゴシック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800">
          <a:solidFill>
            <a:srgbClr val="64379B"/>
          </a:solidFill>
          <a:latin typeface="Arial" charset="0"/>
          <a:ea typeface="ＭＳ Ｐゴシック" charset="0"/>
          <a:cs typeface="ＭＳ Ｐゴシック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2400" b="0" i="0">
          <a:solidFill>
            <a:schemeClr val="tx2"/>
          </a:solidFill>
          <a:latin typeface="Calibri"/>
          <a:ea typeface="+mn-ea"/>
          <a:cs typeface="Calibri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100" b="0" i="0">
          <a:solidFill>
            <a:schemeClr val="tx2"/>
          </a:solidFill>
          <a:latin typeface="Calibri"/>
          <a:ea typeface="+mn-ea"/>
          <a:cs typeface="Calibri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 b="0" i="0">
          <a:solidFill>
            <a:schemeClr val="tx2"/>
          </a:solidFill>
          <a:latin typeface="Calibri"/>
          <a:ea typeface="+mn-ea"/>
          <a:cs typeface="Calibri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 b="0" i="0">
          <a:solidFill>
            <a:schemeClr val="tx2"/>
          </a:solidFill>
          <a:latin typeface="Calibri"/>
          <a:ea typeface="+mn-ea"/>
          <a:cs typeface="Calibri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1700" b="0" i="0">
          <a:solidFill>
            <a:schemeClr val="tx2"/>
          </a:solidFill>
          <a:latin typeface="Calibri"/>
          <a:ea typeface="+mn-ea"/>
          <a:cs typeface="Calibri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17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17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17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17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 bwMode="auto">
          <a:xfrm>
            <a:off x="320675" y="152400"/>
            <a:ext cx="8382000" cy="4431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smtClean="0"/>
              <a:t>Click to edit Master title style</a:t>
            </a:r>
            <a:endParaRPr lang="en-US" dirty="0" smtClean="0"/>
          </a:p>
        </p:txBody>
      </p:sp>
      <p:sp>
        <p:nvSpPr>
          <p:cNvPr id="205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301625" y="838201"/>
            <a:ext cx="8382000" cy="16466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pic>
        <p:nvPicPr>
          <p:cNvPr id="2053" name="Picture 4" descr="kiev.png"/>
          <p:cNvPicPr>
            <a:picLocks noChangeAspect="1"/>
          </p:cNvPicPr>
          <p:nvPr/>
        </p:nvPicPr>
        <p:blipFill>
          <a:blip r:embed="rId15"/>
          <a:srcRect/>
          <a:stretch>
            <a:fillRect/>
          </a:stretch>
        </p:blipFill>
        <p:spPr bwMode="auto">
          <a:xfrm>
            <a:off x="168277" y="6499226"/>
            <a:ext cx="1006475" cy="35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4902464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</p:sldLayoutIdLst>
  <p:transition>
    <p:fade/>
  </p:transition>
  <p:hf hdr="0" ftr="0" dt="0"/>
  <p:txStyles>
    <p:titleStyle>
      <a:lvl1pPr algn="l" defTabSz="912813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+mj-lt"/>
          <a:ea typeface="+mj-ea"/>
          <a:cs typeface="+mj-cs"/>
        </a:defRPr>
      </a:lvl1pPr>
      <a:lvl2pPr algn="l" defTabSz="912813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Segoe Light" pitchFamily="34" charset="0"/>
          <a:cs typeface="Arial" pitchFamily="34" charset="0"/>
        </a:defRPr>
      </a:lvl2pPr>
      <a:lvl3pPr algn="l" defTabSz="912813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Segoe Light" pitchFamily="34" charset="0"/>
          <a:cs typeface="Arial" pitchFamily="34" charset="0"/>
        </a:defRPr>
      </a:lvl3pPr>
      <a:lvl4pPr algn="l" defTabSz="912813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Segoe Light" pitchFamily="34" charset="0"/>
          <a:cs typeface="Arial" pitchFamily="34" charset="0"/>
        </a:defRPr>
      </a:lvl4pPr>
      <a:lvl5pPr algn="l" defTabSz="912813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Segoe Light" pitchFamily="34" charset="0"/>
          <a:cs typeface="Arial" pitchFamily="34" charset="0"/>
        </a:defRPr>
      </a:lvl5pPr>
      <a:lvl6pPr marL="457200" algn="l" defTabSz="912813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Segoe Light" pitchFamily="34" charset="0"/>
          <a:cs typeface="Arial" pitchFamily="34" charset="0"/>
        </a:defRPr>
      </a:lvl6pPr>
      <a:lvl7pPr marL="914400" algn="l" defTabSz="912813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Segoe Light" pitchFamily="34" charset="0"/>
          <a:cs typeface="Arial" pitchFamily="34" charset="0"/>
        </a:defRPr>
      </a:lvl7pPr>
      <a:lvl8pPr marL="1371600" algn="l" defTabSz="912813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Segoe Light" pitchFamily="34" charset="0"/>
          <a:cs typeface="Arial" pitchFamily="34" charset="0"/>
        </a:defRPr>
      </a:lvl8pPr>
      <a:lvl9pPr marL="1828800" algn="l" defTabSz="912813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Segoe Light" pitchFamily="34" charset="0"/>
          <a:cs typeface="Arial" pitchFamily="34" charset="0"/>
        </a:defRPr>
      </a:lvl9pPr>
    </p:titleStyle>
    <p:bodyStyle>
      <a:lvl1pPr marL="341313" indent="-341313" algn="l" defTabSz="912813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har char="•"/>
        <a:defRPr sz="2600">
          <a:solidFill>
            <a:schemeClr val="tx1"/>
          </a:solidFill>
          <a:latin typeface="+mn-lt"/>
          <a:ea typeface="+mn-ea"/>
          <a:cs typeface="+mn-cs"/>
        </a:defRPr>
      </a:lvl1pPr>
      <a:lvl2pPr marL="628650" indent="-285750" algn="l" defTabSz="912813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har char="•"/>
        <a:defRPr sz="2200">
          <a:solidFill>
            <a:schemeClr val="tx1"/>
          </a:solidFill>
          <a:latin typeface="+mn-lt"/>
        </a:defRPr>
      </a:lvl2pPr>
      <a:lvl3pPr marL="914400" indent="-285750" algn="l" defTabSz="912813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3pPr>
      <a:lvl4pPr marL="1208088" indent="-282575" algn="l" defTabSz="912813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4pPr>
      <a:lvl5pPr marL="1484313" indent="-280988" algn="l" defTabSz="912813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5pPr>
      <a:lvl6pPr marL="1941513" indent="-280988" algn="l" defTabSz="912813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6pPr>
      <a:lvl7pPr marL="2398713" indent="-280988" algn="l" defTabSz="912813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7pPr>
      <a:lvl8pPr marL="2855913" indent="-280988" algn="l" defTabSz="912813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8pPr>
      <a:lvl9pPr marL="3313113" indent="-280988" algn="l" defTabSz="912813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 bwMode="auto">
          <a:xfrm>
            <a:off x="320675" y="411163"/>
            <a:ext cx="8382000" cy="4431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05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301625" y="1417640"/>
            <a:ext cx="8382000" cy="16466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pic>
        <p:nvPicPr>
          <p:cNvPr id="2052" name="Picture 5" descr="GLogo_flat_transparent_RGB_larger"/>
          <p:cNvPicPr>
            <a:picLocks noChangeAspect="1" noChangeArrowheads="1"/>
          </p:cNvPicPr>
          <p:nvPr/>
        </p:nvPicPr>
        <p:blipFill>
          <a:blip r:embed="rId15"/>
          <a:srcRect/>
          <a:stretch>
            <a:fillRect/>
          </a:stretch>
        </p:blipFill>
        <p:spPr bwMode="auto">
          <a:xfrm>
            <a:off x="7924800" y="6464301"/>
            <a:ext cx="1066800" cy="385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666777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  <p:sldLayoutId id="2147483698" r:id="rId12"/>
    <p:sldLayoutId id="2147483699" r:id="rId13"/>
  </p:sldLayoutIdLst>
  <p:transition>
    <p:fade/>
  </p:transition>
  <p:hf hdr="0" ftr="0" dt="0"/>
  <p:txStyles>
    <p:titleStyle>
      <a:lvl1pPr algn="l" defTabSz="912813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+mj-lt"/>
          <a:ea typeface="+mj-ea"/>
          <a:cs typeface="+mj-cs"/>
        </a:defRPr>
      </a:lvl1pPr>
      <a:lvl2pPr algn="l" defTabSz="912813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Segoe Light" pitchFamily="34" charset="0"/>
          <a:cs typeface="Arial" pitchFamily="34" charset="0"/>
        </a:defRPr>
      </a:lvl2pPr>
      <a:lvl3pPr algn="l" defTabSz="912813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Segoe Light" pitchFamily="34" charset="0"/>
          <a:cs typeface="Arial" pitchFamily="34" charset="0"/>
        </a:defRPr>
      </a:lvl3pPr>
      <a:lvl4pPr algn="l" defTabSz="912813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Segoe Light" pitchFamily="34" charset="0"/>
          <a:cs typeface="Arial" pitchFamily="34" charset="0"/>
        </a:defRPr>
      </a:lvl4pPr>
      <a:lvl5pPr algn="l" defTabSz="912813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Segoe Light" pitchFamily="34" charset="0"/>
          <a:cs typeface="Arial" pitchFamily="34" charset="0"/>
        </a:defRPr>
      </a:lvl5pPr>
      <a:lvl6pPr marL="457200" algn="l" defTabSz="912813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Segoe Light" pitchFamily="34" charset="0"/>
          <a:cs typeface="Arial" pitchFamily="34" charset="0"/>
        </a:defRPr>
      </a:lvl6pPr>
      <a:lvl7pPr marL="914400" algn="l" defTabSz="912813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Segoe Light" pitchFamily="34" charset="0"/>
          <a:cs typeface="Arial" pitchFamily="34" charset="0"/>
        </a:defRPr>
      </a:lvl7pPr>
      <a:lvl8pPr marL="1371600" algn="l" defTabSz="912813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Segoe Light" pitchFamily="34" charset="0"/>
          <a:cs typeface="Arial" pitchFamily="34" charset="0"/>
        </a:defRPr>
      </a:lvl8pPr>
      <a:lvl9pPr marL="1828800" algn="l" defTabSz="912813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Segoe Light" pitchFamily="34" charset="0"/>
          <a:cs typeface="Arial" pitchFamily="34" charset="0"/>
        </a:defRPr>
      </a:lvl9pPr>
    </p:titleStyle>
    <p:bodyStyle>
      <a:lvl1pPr marL="341313" indent="-341313" algn="l" defTabSz="912813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har char="•"/>
        <a:defRPr sz="2600">
          <a:solidFill>
            <a:schemeClr val="tx1"/>
          </a:solidFill>
          <a:latin typeface="+mn-lt"/>
          <a:ea typeface="+mn-ea"/>
          <a:cs typeface="+mn-cs"/>
        </a:defRPr>
      </a:lvl1pPr>
      <a:lvl2pPr marL="628650" indent="-285750" algn="l" defTabSz="912813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har char="•"/>
        <a:defRPr sz="2200">
          <a:solidFill>
            <a:schemeClr val="tx1"/>
          </a:solidFill>
          <a:latin typeface="+mn-lt"/>
        </a:defRPr>
      </a:lvl2pPr>
      <a:lvl3pPr marL="914400" indent="-285750" algn="l" defTabSz="912813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3pPr>
      <a:lvl4pPr marL="1208088" indent="-282575" algn="l" defTabSz="912813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4pPr>
      <a:lvl5pPr marL="1484313" indent="-280988" algn="l" defTabSz="912813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5pPr>
      <a:lvl6pPr marL="1941513" indent="-280988" algn="l" defTabSz="912813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6pPr>
      <a:lvl7pPr marL="2398713" indent="-280988" algn="l" defTabSz="912813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7pPr>
      <a:lvl8pPr marL="2855913" indent="-280988" algn="l" defTabSz="912813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8pPr>
      <a:lvl9pPr marL="3313113" indent="-280988" algn="l" defTabSz="912813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205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1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  <a:ea typeface="+mn-ea"/>
              </a:defRPr>
            </a:lvl1pPr>
          </a:lstStyle>
          <a:p>
            <a:pPr eaLnBrk="1" hangingPunct="1">
              <a:defRPr/>
            </a:pPr>
            <a:endParaRPr lang="en-US"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  <a:ea typeface="+mn-ea"/>
              </a:defRPr>
            </a:lvl1pPr>
          </a:lstStyle>
          <a:p>
            <a:pPr eaLnBrk="1" hangingPunct="1">
              <a:defRPr/>
            </a:pPr>
            <a:endParaRPr lang="en-US"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  <a:ea typeface="+mn-ea"/>
              </a:defRPr>
            </a:lvl1pPr>
          </a:lstStyle>
          <a:p>
            <a:pPr eaLnBrk="1" hangingPunct="1">
              <a:defRPr/>
            </a:pPr>
            <a:fld id="{A46FC412-3FA6-4A08-A0FD-924A5F94B0B7}" type="slidenum">
              <a:rPr lang="en-US">
                <a:cs typeface="+mn-cs"/>
              </a:rPr>
              <a:pPr eaLnBrk="1" hangingPunct="1">
                <a:defRPr/>
              </a:pPr>
              <a:t>‹#›</a:t>
            </a:fld>
            <a:endParaRPr lang="en-US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534659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1" r:id="rId1"/>
    <p:sldLayoutId id="2147483702" r:id="rId2"/>
    <p:sldLayoutId id="2147483703" r:id="rId3"/>
    <p:sldLayoutId id="2147483704" r:id="rId4"/>
    <p:sldLayoutId id="2147483705" r:id="rId5"/>
    <p:sldLayoutId id="2147483706" r:id="rId6"/>
    <p:sldLayoutId id="2147483707" r:id="rId7"/>
    <p:sldLayoutId id="2147483708" r:id="rId8"/>
    <p:sldLayoutId id="2147483709" r:id="rId9"/>
    <p:sldLayoutId id="2147483710" r:id="rId10"/>
    <p:sldLayoutId id="2147483711" r:id="rId11"/>
  </p:sldLayoutIdLst>
  <p:hf hdr="0" ft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7" descr="logo white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272" r="23984" b="16364"/>
          <a:stretch>
            <a:fillRect/>
          </a:stretch>
        </p:blipFill>
        <p:spPr bwMode="auto">
          <a:xfrm>
            <a:off x="8077200" y="6110288"/>
            <a:ext cx="738188" cy="442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68313" y="381000"/>
            <a:ext cx="77724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  <a:endParaRPr lang="en-GB" altLang="en-US" smtClean="0"/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68313" y="1524000"/>
            <a:ext cx="7772400" cy="495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  <a:endParaRPr lang="en-GB" altLang="en-US" smtClean="0"/>
          </a:p>
        </p:txBody>
      </p:sp>
      <p:sp>
        <p:nvSpPr>
          <p:cNvPr id="1032" name="Text Box 8"/>
          <p:cNvSpPr txBox="1">
            <a:spLocks noChangeArrowheads="1"/>
          </p:cNvSpPr>
          <p:nvPr/>
        </p:nvSpPr>
        <p:spPr bwMode="auto">
          <a:xfrm>
            <a:off x="476250" y="6350000"/>
            <a:ext cx="1384300" cy="322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GB" sz="600">
                <a:solidFill>
                  <a:schemeClr val="bg2"/>
                </a:solidFill>
                <a:latin typeface="New BT" pitchFamily="2" charset="0"/>
              </a:rPr>
              <a:t>© British Telecommunications plc</a:t>
            </a:r>
          </a:p>
          <a:p>
            <a:pPr>
              <a:spcBef>
                <a:spcPct val="50000"/>
              </a:spcBef>
              <a:defRPr/>
            </a:pPr>
            <a:endParaRPr lang="en-GB" sz="600">
              <a:solidFill>
                <a:schemeClr val="bg2"/>
              </a:solidFill>
              <a:latin typeface="New BT" pitchFamily="2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7" r:id="rId1"/>
    <p:sldLayoutId id="2147483738" r:id="rId2"/>
    <p:sldLayoutId id="2147483739" r:id="rId3"/>
    <p:sldLayoutId id="2147483740" r:id="rId4"/>
    <p:sldLayoutId id="2147483741" r:id="rId5"/>
    <p:sldLayoutId id="2147483742" r:id="rId6"/>
    <p:sldLayoutId id="2147483743" r:id="rId7"/>
    <p:sldLayoutId id="2147483744" r:id="rId8"/>
    <p:sldLayoutId id="2147483745" r:id="rId9"/>
    <p:sldLayoutId id="2147483746" r:id="rId10"/>
    <p:sldLayoutId id="2147483747" r:id="rId11"/>
  </p:sldLayoutIdLst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800">
          <a:solidFill>
            <a:srgbClr val="7030A0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800">
          <a:solidFill>
            <a:srgbClr val="7030A0"/>
          </a:solidFill>
          <a:latin typeface="Arial" charset="0"/>
          <a:ea typeface="ＭＳ Ｐゴシック" pitchFamily="34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800">
          <a:solidFill>
            <a:srgbClr val="7030A0"/>
          </a:solidFill>
          <a:latin typeface="Arial" charset="0"/>
          <a:ea typeface="ＭＳ Ｐゴシック" pitchFamily="34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800">
          <a:solidFill>
            <a:srgbClr val="7030A0"/>
          </a:solidFill>
          <a:latin typeface="Arial" charset="0"/>
          <a:ea typeface="ＭＳ Ｐゴシック" pitchFamily="34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800">
          <a:solidFill>
            <a:srgbClr val="7030A0"/>
          </a:solidFill>
          <a:latin typeface="Arial" charset="0"/>
          <a:ea typeface="ＭＳ Ｐゴシック" pitchFamily="34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800">
          <a:solidFill>
            <a:srgbClr val="CC0069"/>
          </a:solidFill>
          <a:latin typeface="Arial" charset="0"/>
          <a:ea typeface="ＭＳ Ｐゴシック" pitchFamily="34" charset="-12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800">
          <a:solidFill>
            <a:srgbClr val="CC0069"/>
          </a:solidFill>
          <a:latin typeface="Arial" charset="0"/>
          <a:ea typeface="ＭＳ Ｐゴシック" pitchFamily="34" charset="-12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800">
          <a:solidFill>
            <a:srgbClr val="CC0069"/>
          </a:solidFill>
          <a:latin typeface="Arial" charset="0"/>
          <a:ea typeface="ＭＳ Ｐゴシック" pitchFamily="34" charset="-12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800">
          <a:solidFill>
            <a:srgbClr val="CC0069"/>
          </a:solidFill>
          <a:latin typeface="Arial" charset="0"/>
          <a:ea typeface="ＭＳ Ｐゴシック" pitchFamily="34" charset="-128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7030A0"/>
        </a:buClr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7030A0"/>
        </a:buClr>
        <a:buFont typeface="Arial" charset="0"/>
        <a:buChar char="•"/>
        <a:defRPr sz="21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17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17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17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17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17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0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50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50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0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Echo Cookie TCP Option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Bob Briscoe</a:t>
            </a:r>
          </a:p>
          <a:p>
            <a:r>
              <a:rPr lang="en-GB" dirty="0" smtClean="0"/>
              <a:t>Nov 2014</a:t>
            </a:r>
            <a:endParaRPr lang="en-GB" dirty="0"/>
          </a:p>
          <a:p>
            <a:endParaRPr lang="en-GB" dirty="0"/>
          </a:p>
        </p:txBody>
      </p:sp>
      <p:pic>
        <p:nvPicPr>
          <p:cNvPr id="4" name="Picture 5" descr="Trilogy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5749"/>
          <a:stretch>
            <a:fillRect/>
          </a:stretch>
        </p:blipFill>
        <p:spPr bwMode="auto">
          <a:xfrm>
            <a:off x="7162800" y="6172200"/>
            <a:ext cx="1547656" cy="3827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2590800" y="5975350"/>
            <a:ext cx="4608512" cy="57708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>
              <a:defRPr/>
            </a:pPr>
            <a:r>
              <a:rPr lang="en-GB" sz="1050" dirty="0"/>
              <a:t>Bob Briscoe’s work is part-funded by the European Community</a:t>
            </a:r>
            <a:br>
              <a:rPr lang="en-GB" sz="1050" dirty="0"/>
            </a:br>
            <a:r>
              <a:rPr lang="en-GB" sz="1050" dirty="0"/>
              <a:t>under its Seventh Framework Programme through the </a:t>
            </a:r>
            <a:br>
              <a:rPr lang="en-GB" sz="1050" dirty="0"/>
            </a:br>
            <a:r>
              <a:rPr lang="en-GB" sz="1050" dirty="0"/>
              <a:t>Trilogy 2 </a:t>
            </a:r>
            <a:r>
              <a:rPr lang="en-GB" sz="1050" dirty="0" smtClean="0"/>
              <a:t>project (</a:t>
            </a:r>
            <a:r>
              <a:rPr lang="en-GB" sz="1050" dirty="0"/>
              <a:t>ICT-317756</a:t>
            </a:r>
            <a:r>
              <a:rPr lang="en-GB" sz="1050" dirty="0" smtClean="0"/>
              <a:t>)</a:t>
            </a:r>
            <a:endParaRPr lang="en-GB" sz="1050" dirty="0"/>
          </a:p>
        </p:txBody>
      </p:sp>
    </p:spTree>
    <p:extLst>
      <p:ext uri="{BB962C8B-B14F-4D97-AF65-F5344CB8AC3E}">
        <p14:creationId xmlns:p14="http://schemas.microsoft.com/office/powerpoint/2010/main" val="25131445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status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draft-briscoe-tcpm-echo-cookie-00</a:t>
            </a:r>
          </a:p>
          <a:p>
            <a:pPr lvl="1"/>
            <a:r>
              <a:rPr lang="en-GB" dirty="0" smtClean="0"/>
              <a:t>initial individual draft</a:t>
            </a:r>
          </a:p>
          <a:p>
            <a:endParaRPr lang="en-GB" dirty="0" smtClean="0"/>
          </a:p>
          <a:p>
            <a:r>
              <a:rPr lang="en-GB" dirty="0" smtClean="0"/>
              <a:t>arose from SYN-option-space extension work,</a:t>
            </a:r>
            <a:br>
              <a:rPr lang="en-GB" dirty="0" smtClean="0"/>
            </a:br>
            <a:r>
              <a:rPr lang="en-GB" dirty="0" smtClean="0"/>
              <a:t>but orthogonal</a:t>
            </a:r>
          </a:p>
          <a:p>
            <a:endParaRPr lang="en-GB" dirty="0" smtClean="0"/>
          </a:p>
          <a:p>
            <a:r>
              <a:rPr lang="en-GB" dirty="0" smtClean="0"/>
              <a:t>separated out as focused draft</a:t>
            </a:r>
          </a:p>
          <a:p>
            <a:pPr lvl="1"/>
            <a:r>
              <a:rPr lang="en-GB" dirty="0" smtClean="0"/>
              <a:t>all SYN-option-space-extensions need something like this</a:t>
            </a:r>
          </a:p>
          <a:p>
            <a:pPr lvl="1"/>
            <a:r>
              <a:rPr lang="en-GB" dirty="0" smtClean="0"/>
              <a:t>replaces </a:t>
            </a:r>
            <a:r>
              <a:rPr lang="en-GB" dirty="0" err="1" smtClean="0"/>
              <a:t>tcpcrypt</a:t>
            </a:r>
            <a:r>
              <a:rPr lang="en-GB" dirty="0" smtClean="0"/>
              <a:t> SYNCOOKIE/ACKCOOKIE </a:t>
            </a:r>
            <a:r>
              <a:rPr lang="en-GB" dirty="0" err="1" smtClean="0"/>
              <a:t>suboptions</a:t>
            </a:r>
            <a:endParaRPr lang="en-GB" dirty="0" smtClean="0"/>
          </a:p>
          <a:p>
            <a:pPr lvl="1"/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val="19438511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8313" y="381000"/>
            <a:ext cx="3875087" cy="990600"/>
          </a:xfrm>
        </p:spPr>
        <p:txBody>
          <a:bodyPr/>
          <a:lstStyle/>
          <a:p>
            <a:r>
              <a:rPr lang="en-GB" dirty="0"/>
              <a:t>P</a:t>
            </a:r>
            <a:r>
              <a:rPr lang="en-GB" dirty="0" smtClean="0"/>
              <a:t>roblem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GB" dirty="0" smtClean="0"/>
              <a:t>SYN flood</a:t>
            </a:r>
          </a:p>
          <a:p>
            <a:pPr lvl="1"/>
            <a:r>
              <a:rPr lang="en-GB" dirty="0" smtClean="0"/>
              <a:t>exhausts TCP server’s pending connection state</a:t>
            </a:r>
          </a:p>
          <a:p>
            <a:pPr lvl="1"/>
            <a:r>
              <a:rPr lang="en-GB" dirty="0" smtClean="0"/>
              <a:t>while SYN/ACK checks validity of source address</a:t>
            </a:r>
          </a:p>
          <a:p>
            <a:r>
              <a:rPr lang="en-GB" dirty="0" smtClean="0"/>
              <a:t>SYN cookie,.. and friends</a:t>
            </a:r>
          </a:p>
          <a:p>
            <a:pPr lvl="1"/>
            <a:r>
              <a:rPr lang="en-GB" dirty="0" smtClean="0"/>
              <a:t>store server connection state in flight not in memory</a:t>
            </a:r>
          </a:p>
          <a:p>
            <a:pPr lvl="1"/>
            <a:r>
              <a:rPr lang="en-GB" dirty="0" smtClean="0"/>
              <a:t>still needed (despite some thinking server </a:t>
            </a:r>
            <a:r>
              <a:rPr lang="en-GB" dirty="0" err="1" smtClean="0"/>
              <a:t>config</a:t>
            </a:r>
            <a:r>
              <a:rPr lang="en-GB" dirty="0" smtClean="0"/>
              <a:t> is sufficient)</a:t>
            </a:r>
          </a:p>
          <a:p>
            <a:pPr lvl="1"/>
            <a:r>
              <a:rPr lang="en-GB" dirty="0" smtClean="0"/>
              <a:t>but... further problem</a:t>
            </a:r>
          </a:p>
          <a:p>
            <a:r>
              <a:rPr lang="en-GB" dirty="0" smtClean="0"/>
              <a:t>15 bits of cookie space</a:t>
            </a:r>
          </a:p>
          <a:p>
            <a:pPr lvl="1"/>
            <a:r>
              <a:rPr lang="en-GB" dirty="0" smtClean="0"/>
              <a:t>embedded in 16b initial </a:t>
            </a:r>
            <a:r>
              <a:rPr lang="en-GB" dirty="0" err="1" smtClean="0"/>
              <a:t>seq</a:t>
            </a:r>
            <a:r>
              <a:rPr lang="en-GB" dirty="0" smtClean="0"/>
              <a:t> no (ISN) and </a:t>
            </a:r>
            <a:br>
              <a:rPr lang="en-GB" dirty="0" smtClean="0"/>
            </a:br>
            <a:r>
              <a:rPr lang="en-GB" dirty="0" smtClean="0"/>
              <a:t>9 lowest significant bits of timestamp (if supported)</a:t>
            </a:r>
          </a:p>
          <a:p>
            <a:pPr lvl="1"/>
            <a:r>
              <a:rPr lang="en-GB" dirty="0" smtClean="0"/>
              <a:t>only enough for degraded max </a:t>
            </a:r>
            <a:r>
              <a:rPr lang="en-GB" dirty="0" err="1" smtClean="0"/>
              <a:t>seg</a:t>
            </a:r>
            <a:r>
              <a:rPr lang="en-GB" dirty="0" smtClean="0"/>
              <a:t> size, </a:t>
            </a:r>
            <a:r>
              <a:rPr lang="en-GB" dirty="0" err="1" smtClean="0"/>
              <a:t>wnd</a:t>
            </a:r>
            <a:r>
              <a:rPr lang="en-GB" dirty="0" smtClean="0"/>
              <a:t> scale &amp; SACK-ok</a:t>
            </a:r>
          </a:p>
          <a:p>
            <a:pPr lvl="1"/>
            <a:r>
              <a:rPr lang="en-GB" dirty="0" smtClean="0"/>
              <a:t>plus some scope for server to infer other options it negotiated</a:t>
            </a:r>
          </a:p>
          <a:p>
            <a:endParaRPr lang="en-GB" dirty="0" smtClean="0"/>
          </a:p>
          <a:p>
            <a:r>
              <a:rPr lang="en-GB" dirty="0" smtClean="0"/>
              <a:t>with more, larger options on SYN: </a:t>
            </a:r>
            <a:r>
              <a:rPr lang="en-GB" dirty="0" smtClean="0">
                <a:solidFill>
                  <a:srgbClr val="C00000"/>
                </a:solidFill>
              </a:rPr>
              <a:t>not enough space</a:t>
            </a:r>
          </a:p>
          <a:p>
            <a:pPr lvl="1"/>
            <a:r>
              <a:rPr lang="en-GB" dirty="0" smtClean="0"/>
              <a:t>with SYN-extension: </a:t>
            </a:r>
            <a:r>
              <a:rPr lang="en-GB" i="1" dirty="0" smtClean="0">
                <a:solidFill>
                  <a:srgbClr val="C00000"/>
                </a:solidFill>
              </a:rPr>
              <a:t>really</a:t>
            </a:r>
            <a:r>
              <a:rPr lang="en-GB" dirty="0" smtClean="0">
                <a:solidFill>
                  <a:srgbClr val="C00000"/>
                </a:solidFill>
              </a:rPr>
              <a:t> not enough space</a:t>
            </a:r>
          </a:p>
          <a:p>
            <a:endParaRPr lang="en-GB" dirty="0" smtClean="0"/>
          </a:p>
          <a:p>
            <a:r>
              <a:rPr lang="en-GB" dirty="0" smtClean="0"/>
              <a:t>SYN flood becomes either connection state or option denial attack</a:t>
            </a:r>
          </a:p>
          <a:p>
            <a:pPr lvl="1"/>
            <a:endParaRPr lang="en-GB" dirty="0"/>
          </a:p>
        </p:txBody>
      </p:sp>
      <p:sp>
        <p:nvSpPr>
          <p:cNvPr id="4" name="Rectangle 3"/>
          <p:cNvSpPr/>
          <p:nvPr/>
        </p:nvSpPr>
        <p:spPr bwMode="auto">
          <a:xfrm>
            <a:off x="8458200" y="530382"/>
            <a:ext cx="304800" cy="526138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pitchFamily="34" charset="-128"/>
              </a:rPr>
              <a:t>S</a:t>
            </a:r>
            <a:endParaRPr kumimoji="0" lang="en-GB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pitchFamily="34" charset="-128"/>
            </a:endParaRPr>
          </a:p>
        </p:txBody>
      </p:sp>
      <p:sp>
        <p:nvSpPr>
          <p:cNvPr id="5" name="Oval 4"/>
          <p:cNvSpPr/>
          <p:nvPr/>
        </p:nvSpPr>
        <p:spPr bwMode="auto">
          <a:xfrm>
            <a:off x="6781800" y="454182"/>
            <a:ext cx="152400" cy="1524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pitchFamily="34" charset="-128"/>
            </a:endParaRPr>
          </a:p>
        </p:txBody>
      </p:sp>
      <p:sp>
        <p:nvSpPr>
          <p:cNvPr id="6" name="Oval 5"/>
          <p:cNvSpPr/>
          <p:nvPr/>
        </p:nvSpPr>
        <p:spPr bwMode="auto">
          <a:xfrm>
            <a:off x="6781800" y="679764"/>
            <a:ext cx="152400" cy="1524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pitchFamily="34" charset="-128"/>
            </a:endParaRPr>
          </a:p>
        </p:txBody>
      </p:sp>
      <p:sp>
        <p:nvSpPr>
          <p:cNvPr id="7" name="Oval 6"/>
          <p:cNvSpPr/>
          <p:nvPr/>
        </p:nvSpPr>
        <p:spPr bwMode="auto">
          <a:xfrm>
            <a:off x="6781800" y="911382"/>
            <a:ext cx="152400" cy="1524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pitchFamily="34" charset="-128"/>
            </a:endParaRPr>
          </a:p>
        </p:txBody>
      </p:sp>
      <p:sp>
        <p:nvSpPr>
          <p:cNvPr id="8" name="Oval 7"/>
          <p:cNvSpPr/>
          <p:nvPr/>
        </p:nvSpPr>
        <p:spPr bwMode="auto">
          <a:xfrm>
            <a:off x="6781800" y="1136964"/>
            <a:ext cx="152400" cy="1524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pitchFamily="34" charset="-128"/>
            </a:endParaRPr>
          </a:p>
        </p:txBody>
      </p:sp>
      <p:sp>
        <p:nvSpPr>
          <p:cNvPr id="9" name="Oval 8"/>
          <p:cNvSpPr/>
          <p:nvPr/>
        </p:nvSpPr>
        <p:spPr bwMode="auto">
          <a:xfrm>
            <a:off x="6781800" y="1371600"/>
            <a:ext cx="152400" cy="1524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pitchFamily="34" charset="-128"/>
            </a:endParaRPr>
          </a:p>
        </p:txBody>
      </p:sp>
      <p:sp>
        <p:nvSpPr>
          <p:cNvPr id="10" name="Oval 9"/>
          <p:cNvSpPr/>
          <p:nvPr/>
        </p:nvSpPr>
        <p:spPr bwMode="auto">
          <a:xfrm>
            <a:off x="6781800" y="1597182"/>
            <a:ext cx="152400" cy="1524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pitchFamily="34" charset="-128"/>
            </a:endParaRPr>
          </a:p>
        </p:txBody>
      </p:sp>
      <p:sp>
        <p:nvSpPr>
          <p:cNvPr id="11" name="Oval 10"/>
          <p:cNvSpPr/>
          <p:nvPr/>
        </p:nvSpPr>
        <p:spPr bwMode="auto">
          <a:xfrm>
            <a:off x="6781800" y="1828800"/>
            <a:ext cx="152400" cy="1524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pitchFamily="34" charset="-128"/>
            </a:endParaRPr>
          </a:p>
        </p:txBody>
      </p:sp>
      <p:cxnSp>
        <p:nvCxnSpPr>
          <p:cNvPr id="14" name="Straight Arrow Connector 13"/>
          <p:cNvCxnSpPr>
            <a:stCxn id="4" idx="1"/>
            <a:endCxn id="5" idx="6"/>
          </p:cNvCxnSpPr>
          <p:nvPr/>
        </p:nvCxnSpPr>
        <p:spPr bwMode="auto">
          <a:xfrm flipH="1" flipV="1">
            <a:off x="6934200" y="530382"/>
            <a:ext cx="1524000" cy="263069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arrow" w="med" len="med"/>
            <a:tailEnd type="arrow" w="med" len="med"/>
          </a:ln>
          <a:effectLst/>
        </p:spPr>
      </p:cxnSp>
      <p:cxnSp>
        <p:nvCxnSpPr>
          <p:cNvPr id="18" name="Straight Arrow Connector 17"/>
          <p:cNvCxnSpPr>
            <a:stCxn id="6" idx="6"/>
            <a:endCxn id="4" idx="1"/>
          </p:cNvCxnSpPr>
          <p:nvPr/>
        </p:nvCxnSpPr>
        <p:spPr bwMode="auto">
          <a:xfrm>
            <a:off x="6934200" y="755964"/>
            <a:ext cx="1524000" cy="37487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9" name="Straight Arrow Connector 18"/>
          <p:cNvCxnSpPr>
            <a:stCxn id="7" idx="6"/>
            <a:endCxn id="4" idx="1"/>
          </p:cNvCxnSpPr>
          <p:nvPr/>
        </p:nvCxnSpPr>
        <p:spPr bwMode="auto">
          <a:xfrm flipV="1">
            <a:off x="6934200" y="793451"/>
            <a:ext cx="1524000" cy="194131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1" name="Straight Arrow Connector 20"/>
          <p:cNvCxnSpPr>
            <a:stCxn id="8" idx="6"/>
            <a:endCxn id="4" idx="1"/>
          </p:cNvCxnSpPr>
          <p:nvPr/>
        </p:nvCxnSpPr>
        <p:spPr bwMode="auto">
          <a:xfrm flipV="1">
            <a:off x="6934200" y="793451"/>
            <a:ext cx="1524000" cy="419713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3" name="Straight Arrow Connector 22"/>
          <p:cNvCxnSpPr>
            <a:stCxn id="9" idx="6"/>
            <a:endCxn id="4" idx="1"/>
          </p:cNvCxnSpPr>
          <p:nvPr/>
        </p:nvCxnSpPr>
        <p:spPr bwMode="auto">
          <a:xfrm flipV="1">
            <a:off x="6934200" y="793451"/>
            <a:ext cx="1524000" cy="654349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5" name="Straight Arrow Connector 24"/>
          <p:cNvCxnSpPr>
            <a:stCxn id="10" idx="6"/>
            <a:endCxn id="4" idx="1"/>
          </p:cNvCxnSpPr>
          <p:nvPr/>
        </p:nvCxnSpPr>
        <p:spPr bwMode="auto">
          <a:xfrm flipV="1">
            <a:off x="6934200" y="793451"/>
            <a:ext cx="1524000" cy="879931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7" name="Straight Arrow Connector 26"/>
          <p:cNvCxnSpPr>
            <a:stCxn id="11" idx="6"/>
            <a:endCxn id="4" idx="1"/>
          </p:cNvCxnSpPr>
          <p:nvPr/>
        </p:nvCxnSpPr>
        <p:spPr bwMode="auto">
          <a:xfrm flipV="1">
            <a:off x="6934200" y="793451"/>
            <a:ext cx="1524000" cy="1111549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0" name="Straight Arrow Connector 29"/>
          <p:cNvCxnSpPr>
            <a:stCxn id="4" idx="1"/>
          </p:cNvCxnSpPr>
          <p:nvPr/>
        </p:nvCxnSpPr>
        <p:spPr bwMode="auto">
          <a:xfrm flipH="1">
            <a:off x="7696200" y="793451"/>
            <a:ext cx="762000" cy="1035349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2" name="Straight Arrow Connector 31"/>
          <p:cNvCxnSpPr>
            <a:stCxn id="4" idx="1"/>
          </p:cNvCxnSpPr>
          <p:nvPr/>
        </p:nvCxnSpPr>
        <p:spPr bwMode="auto">
          <a:xfrm flipH="1">
            <a:off x="7848600" y="793451"/>
            <a:ext cx="609600" cy="578149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3" name="Straight Arrow Connector 32"/>
          <p:cNvCxnSpPr>
            <a:stCxn id="4" idx="1"/>
          </p:cNvCxnSpPr>
          <p:nvPr/>
        </p:nvCxnSpPr>
        <p:spPr bwMode="auto">
          <a:xfrm flipH="1">
            <a:off x="8001000" y="793451"/>
            <a:ext cx="457200" cy="730549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5" name="Straight Arrow Connector 34"/>
          <p:cNvCxnSpPr>
            <a:stCxn id="4" idx="1"/>
          </p:cNvCxnSpPr>
          <p:nvPr/>
        </p:nvCxnSpPr>
        <p:spPr bwMode="auto">
          <a:xfrm flipH="1">
            <a:off x="8153400" y="793451"/>
            <a:ext cx="304800" cy="882949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7" name="Straight Arrow Connector 36"/>
          <p:cNvCxnSpPr>
            <a:stCxn id="4" idx="1"/>
          </p:cNvCxnSpPr>
          <p:nvPr/>
        </p:nvCxnSpPr>
        <p:spPr bwMode="auto">
          <a:xfrm flipH="1" flipV="1">
            <a:off x="7772400" y="454183"/>
            <a:ext cx="685800" cy="339268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40" name="Straight Arrow Connector 39"/>
          <p:cNvCxnSpPr>
            <a:stCxn id="4" idx="1"/>
          </p:cNvCxnSpPr>
          <p:nvPr/>
        </p:nvCxnSpPr>
        <p:spPr bwMode="auto">
          <a:xfrm flipH="1" flipV="1">
            <a:off x="7924800" y="377983"/>
            <a:ext cx="533400" cy="415468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43" name="Straight Arrow Connector 42"/>
          <p:cNvCxnSpPr>
            <a:stCxn id="4" idx="1"/>
          </p:cNvCxnSpPr>
          <p:nvPr/>
        </p:nvCxnSpPr>
        <p:spPr bwMode="auto">
          <a:xfrm flipH="1" flipV="1">
            <a:off x="8001000" y="225583"/>
            <a:ext cx="457200" cy="567868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46" name="Straight Arrow Connector 45"/>
          <p:cNvCxnSpPr>
            <a:stCxn id="4" idx="1"/>
          </p:cNvCxnSpPr>
          <p:nvPr/>
        </p:nvCxnSpPr>
        <p:spPr bwMode="auto">
          <a:xfrm flipH="1" flipV="1">
            <a:off x="8229600" y="301783"/>
            <a:ext cx="228600" cy="491668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49" name="TextBox 48"/>
          <p:cNvSpPr txBox="1"/>
          <p:nvPr/>
        </p:nvSpPr>
        <p:spPr>
          <a:xfrm>
            <a:off x="6682311" y="-32266"/>
            <a:ext cx="3513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C</a:t>
            </a:r>
            <a:endParaRPr lang="en-GB" dirty="0"/>
          </a:p>
        </p:txBody>
      </p:sp>
      <p:sp>
        <p:nvSpPr>
          <p:cNvPr id="64" name="Rectangle 63"/>
          <p:cNvSpPr/>
          <p:nvPr/>
        </p:nvSpPr>
        <p:spPr bwMode="auto">
          <a:xfrm>
            <a:off x="8610600" y="4876800"/>
            <a:ext cx="3048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pitchFamily="34" charset="-128"/>
              </a:rPr>
              <a:t>S</a:t>
            </a:r>
            <a:endParaRPr kumimoji="0" lang="en-GB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pitchFamily="34" charset="-128"/>
            </a:endParaRPr>
          </a:p>
        </p:txBody>
      </p:sp>
      <p:sp>
        <p:nvSpPr>
          <p:cNvPr id="65" name="Oval 64"/>
          <p:cNvSpPr/>
          <p:nvPr/>
        </p:nvSpPr>
        <p:spPr bwMode="auto">
          <a:xfrm>
            <a:off x="6934200" y="4800600"/>
            <a:ext cx="152400" cy="1524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pitchFamily="34" charset="-128"/>
            </a:endParaRPr>
          </a:p>
        </p:txBody>
      </p:sp>
      <p:cxnSp>
        <p:nvCxnSpPr>
          <p:cNvPr id="67" name="Straight Arrow Connector 66"/>
          <p:cNvCxnSpPr>
            <a:stCxn id="64" idx="1"/>
            <a:endCxn id="65" idx="6"/>
          </p:cNvCxnSpPr>
          <p:nvPr/>
        </p:nvCxnSpPr>
        <p:spPr bwMode="auto">
          <a:xfrm flipH="1" flipV="1">
            <a:off x="7086600" y="4876800"/>
            <a:ext cx="1524000" cy="15240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</p:cxnSp>
      <p:cxnSp>
        <p:nvCxnSpPr>
          <p:cNvPr id="71" name="Straight Arrow Connector 70"/>
          <p:cNvCxnSpPr/>
          <p:nvPr/>
        </p:nvCxnSpPr>
        <p:spPr bwMode="auto">
          <a:xfrm flipH="1" flipV="1">
            <a:off x="7086600" y="4953000"/>
            <a:ext cx="1524000" cy="15240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arrow" w="med" len="med"/>
            <a:tailEnd type="none" w="med" len="med"/>
          </a:ln>
          <a:effectLst/>
        </p:spPr>
      </p:cxnSp>
      <p:cxnSp>
        <p:nvCxnSpPr>
          <p:cNvPr id="72" name="Straight Arrow Connector 71"/>
          <p:cNvCxnSpPr/>
          <p:nvPr/>
        </p:nvCxnSpPr>
        <p:spPr bwMode="auto">
          <a:xfrm flipH="1" flipV="1">
            <a:off x="7086600" y="4800600"/>
            <a:ext cx="1524000" cy="15240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arrow" w="med" len="med"/>
            <a:tailEnd type="none" w="med" len="med"/>
          </a:ln>
          <a:effectLst/>
        </p:spPr>
      </p:cxnSp>
      <p:sp>
        <p:nvSpPr>
          <p:cNvPr id="73" name="Rectangle 72"/>
          <p:cNvSpPr/>
          <p:nvPr/>
        </p:nvSpPr>
        <p:spPr bwMode="auto">
          <a:xfrm>
            <a:off x="8458200" y="530382"/>
            <a:ext cx="76200" cy="76200"/>
          </a:xfrm>
          <a:prstGeom prst="rect">
            <a:avLst/>
          </a:prstGeom>
          <a:solidFill>
            <a:schemeClr val="accent2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pitchFamily="34" charset="-128"/>
            </a:endParaRPr>
          </a:p>
        </p:txBody>
      </p:sp>
      <p:sp>
        <p:nvSpPr>
          <p:cNvPr id="74" name="Rectangle 73"/>
          <p:cNvSpPr/>
          <p:nvPr/>
        </p:nvSpPr>
        <p:spPr bwMode="auto">
          <a:xfrm>
            <a:off x="8458200" y="609600"/>
            <a:ext cx="76200" cy="76200"/>
          </a:xfrm>
          <a:prstGeom prst="rect">
            <a:avLst/>
          </a:prstGeom>
          <a:solidFill>
            <a:schemeClr val="accent2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pitchFamily="34" charset="-128"/>
            </a:endParaRPr>
          </a:p>
        </p:txBody>
      </p:sp>
      <p:sp>
        <p:nvSpPr>
          <p:cNvPr id="75" name="Rectangle 74"/>
          <p:cNvSpPr/>
          <p:nvPr/>
        </p:nvSpPr>
        <p:spPr bwMode="auto">
          <a:xfrm>
            <a:off x="8458200" y="685800"/>
            <a:ext cx="76200" cy="76200"/>
          </a:xfrm>
          <a:prstGeom prst="rect">
            <a:avLst/>
          </a:prstGeom>
          <a:solidFill>
            <a:schemeClr val="accent2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pitchFamily="34" charset="-128"/>
            </a:endParaRPr>
          </a:p>
        </p:txBody>
      </p:sp>
      <p:sp>
        <p:nvSpPr>
          <p:cNvPr id="76" name="Rectangle 75"/>
          <p:cNvSpPr/>
          <p:nvPr/>
        </p:nvSpPr>
        <p:spPr bwMode="auto">
          <a:xfrm>
            <a:off x="8458200" y="762000"/>
            <a:ext cx="76200" cy="76200"/>
          </a:xfrm>
          <a:prstGeom prst="rect">
            <a:avLst/>
          </a:prstGeom>
          <a:solidFill>
            <a:schemeClr val="accent2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pitchFamily="34" charset="-128"/>
            </a:endParaRPr>
          </a:p>
        </p:txBody>
      </p:sp>
      <p:sp>
        <p:nvSpPr>
          <p:cNvPr id="77" name="Rectangle 76"/>
          <p:cNvSpPr/>
          <p:nvPr/>
        </p:nvSpPr>
        <p:spPr bwMode="auto">
          <a:xfrm>
            <a:off x="8458200" y="838200"/>
            <a:ext cx="76200" cy="76200"/>
          </a:xfrm>
          <a:prstGeom prst="rect">
            <a:avLst/>
          </a:prstGeom>
          <a:solidFill>
            <a:schemeClr val="accent2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pitchFamily="34" charset="-128"/>
            </a:endParaRPr>
          </a:p>
        </p:txBody>
      </p:sp>
      <p:sp>
        <p:nvSpPr>
          <p:cNvPr id="78" name="Rectangle 77"/>
          <p:cNvSpPr/>
          <p:nvPr/>
        </p:nvSpPr>
        <p:spPr bwMode="auto">
          <a:xfrm>
            <a:off x="8458200" y="914400"/>
            <a:ext cx="76200" cy="76200"/>
          </a:xfrm>
          <a:prstGeom prst="rect">
            <a:avLst/>
          </a:prstGeom>
          <a:solidFill>
            <a:schemeClr val="accent2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pitchFamily="34" charset="-128"/>
            </a:endParaRPr>
          </a:p>
        </p:txBody>
      </p:sp>
      <p:sp>
        <p:nvSpPr>
          <p:cNvPr id="79" name="Rectangle 78"/>
          <p:cNvSpPr/>
          <p:nvPr/>
        </p:nvSpPr>
        <p:spPr bwMode="auto">
          <a:xfrm>
            <a:off x="8458200" y="990600"/>
            <a:ext cx="76200" cy="76200"/>
          </a:xfrm>
          <a:prstGeom prst="rect">
            <a:avLst/>
          </a:prstGeom>
          <a:solidFill>
            <a:schemeClr val="accent2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pitchFamily="34" charset="-128"/>
            </a:endParaRPr>
          </a:p>
        </p:txBody>
      </p:sp>
      <p:sp>
        <p:nvSpPr>
          <p:cNvPr id="80" name="Rectangle 79"/>
          <p:cNvSpPr/>
          <p:nvPr/>
        </p:nvSpPr>
        <p:spPr bwMode="auto">
          <a:xfrm>
            <a:off x="7467600" y="4880017"/>
            <a:ext cx="76200" cy="76200"/>
          </a:xfrm>
          <a:prstGeom prst="rect">
            <a:avLst/>
          </a:prstGeom>
          <a:solidFill>
            <a:schemeClr val="accent2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pitchFamily="34" charset="-128"/>
            </a:endParaRPr>
          </a:p>
        </p:txBody>
      </p:sp>
      <p:sp>
        <p:nvSpPr>
          <p:cNvPr id="81" name="Rectangle 80"/>
          <p:cNvSpPr/>
          <p:nvPr/>
        </p:nvSpPr>
        <p:spPr bwMode="auto">
          <a:xfrm>
            <a:off x="8153400" y="5023376"/>
            <a:ext cx="76200" cy="76200"/>
          </a:xfrm>
          <a:prstGeom prst="rect">
            <a:avLst/>
          </a:prstGeom>
          <a:solidFill>
            <a:schemeClr val="accent2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pitchFamily="34" charset="-128"/>
            </a:endParaRPr>
          </a:p>
        </p:txBody>
      </p:sp>
      <p:sp>
        <p:nvSpPr>
          <p:cNvPr id="112" name="Rectangle 111"/>
          <p:cNvSpPr/>
          <p:nvPr/>
        </p:nvSpPr>
        <p:spPr bwMode="auto">
          <a:xfrm>
            <a:off x="8181561" y="5375910"/>
            <a:ext cx="76200" cy="228600"/>
          </a:xfrm>
          <a:prstGeom prst="rect">
            <a:avLst/>
          </a:prstGeom>
          <a:solidFill>
            <a:schemeClr val="accent2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pitchFamily="34" charset="-128"/>
            </a:endParaRPr>
          </a:p>
        </p:txBody>
      </p:sp>
      <p:cxnSp>
        <p:nvCxnSpPr>
          <p:cNvPr id="115" name="Curved Connector 114"/>
          <p:cNvCxnSpPr>
            <a:stCxn id="64" idx="1"/>
            <a:endCxn id="112" idx="0"/>
          </p:cNvCxnSpPr>
          <p:nvPr/>
        </p:nvCxnSpPr>
        <p:spPr bwMode="auto">
          <a:xfrm rot="10800000" flipV="1">
            <a:off x="8219662" y="5029200"/>
            <a:ext cx="390939" cy="346710"/>
          </a:xfrm>
          <a:prstGeom prst="curvedConnector2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arrow"/>
          </a:ln>
          <a:effectLst/>
        </p:spPr>
      </p:cxnSp>
      <p:sp>
        <p:nvSpPr>
          <p:cNvPr id="119" name="Rectangle 118"/>
          <p:cNvSpPr/>
          <p:nvPr/>
        </p:nvSpPr>
        <p:spPr bwMode="auto">
          <a:xfrm>
            <a:off x="8610600" y="2743200"/>
            <a:ext cx="3048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pitchFamily="34" charset="-128"/>
              </a:rPr>
              <a:t>S</a:t>
            </a:r>
            <a:endParaRPr kumimoji="0" lang="en-GB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pitchFamily="34" charset="-128"/>
            </a:endParaRPr>
          </a:p>
        </p:txBody>
      </p:sp>
      <p:sp>
        <p:nvSpPr>
          <p:cNvPr id="120" name="Oval 119"/>
          <p:cNvSpPr/>
          <p:nvPr/>
        </p:nvSpPr>
        <p:spPr bwMode="auto">
          <a:xfrm>
            <a:off x="6934200" y="2667000"/>
            <a:ext cx="152400" cy="1524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pitchFamily="34" charset="-128"/>
            </a:endParaRPr>
          </a:p>
        </p:txBody>
      </p:sp>
      <p:cxnSp>
        <p:nvCxnSpPr>
          <p:cNvPr id="121" name="Straight Arrow Connector 120"/>
          <p:cNvCxnSpPr>
            <a:stCxn id="119" idx="1"/>
            <a:endCxn id="120" idx="6"/>
          </p:cNvCxnSpPr>
          <p:nvPr/>
        </p:nvCxnSpPr>
        <p:spPr bwMode="auto">
          <a:xfrm flipH="1" flipV="1">
            <a:off x="7086600" y="2743200"/>
            <a:ext cx="1524000" cy="15240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</p:cxnSp>
      <p:cxnSp>
        <p:nvCxnSpPr>
          <p:cNvPr id="122" name="Straight Arrow Connector 121"/>
          <p:cNvCxnSpPr/>
          <p:nvPr/>
        </p:nvCxnSpPr>
        <p:spPr bwMode="auto">
          <a:xfrm flipH="1" flipV="1">
            <a:off x="7086600" y="2819400"/>
            <a:ext cx="1524000" cy="15240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arrow" w="med" len="med"/>
            <a:tailEnd type="none" w="med" len="med"/>
          </a:ln>
          <a:effectLst/>
        </p:spPr>
      </p:cxnSp>
      <p:cxnSp>
        <p:nvCxnSpPr>
          <p:cNvPr id="123" name="Straight Arrow Connector 122"/>
          <p:cNvCxnSpPr/>
          <p:nvPr/>
        </p:nvCxnSpPr>
        <p:spPr bwMode="auto">
          <a:xfrm flipH="1" flipV="1">
            <a:off x="7086600" y="2667000"/>
            <a:ext cx="1524000" cy="15240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arrow" w="med" len="med"/>
            <a:tailEnd type="none" w="med" len="med"/>
          </a:ln>
          <a:effectLst/>
        </p:spPr>
      </p:cxnSp>
      <p:sp>
        <p:nvSpPr>
          <p:cNvPr id="124" name="Rectangle 123"/>
          <p:cNvSpPr/>
          <p:nvPr/>
        </p:nvSpPr>
        <p:spPr bwMode="auto">
          <a:xfrm>
            <a:off x="7467600" y="2746417"/>
            <a:ext cx="76200" cy="76200"/>
          </a:xfrm>
          <a:prstGeom prst="rect">
            <a:avLst/>
          </a:prstGeom>
          <a:solidFill>
            <a:schemeClr val="accent2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pitchFamily="34" charset="-128"/>
            </a:endParaRPr>
          </a:p>
        </p:txBody>
      </p:sp>
      <p:sp>
        <p:nvSpPr>
          <p:cNvPr id="125" name="Rectangle 124"/>
          <p:cNvSpPr/>
          <p:nvPr/>
        </p:nvSpPr>
        <p:spPr bwMode="auto">
          <a:xfrm>
            <a:off x="8153400" y="2889776"/>
            <a:ext cx="76200" cy="76200"/>
          </a:xfrm>
          <a:prstGeom prst="rect">
            <a:avLst/>
          </a:prstGeom>
          <a:solidFill>
            <a:schemeClr val="accent2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pitchFamily="34" charset="-128"/>
            </a:endParaRPr>
          </a:p>
        </p:txBody>
      </p:sp>
      <p:pic>
        <p:nvPicPr>
          <p:cNvPr id="128" name="Picture 70" descr="MC900185433[1]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05361" y="5638800"/>
            <a:ext cx="238539" cy="3689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156920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http://digitalunite.com/sites/default/files/images/shutterstock_75760198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3643" y="-152400"/>
            <a:ext cx="2822219" cy="21335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Echo Cookie TCP Option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524000"/>
            <a:ext cx="7772400" cy="4572000"/>
          </a:xfrm>
        </p:spPr>
        <p:txBody>
          <a:bodyPr>
            <a:normAutofit fontScale="92500" lnSpcReduction="20000"/>
          </a:bodyPr>
          <a:lstStyle/>
          <a:p>
            <a:pPr marL="342900" lvl="1" indent="-342900">
              <a:buFontTx/>
              <a:buChar char="•"/>
            </a:pPr>
            <a:r>
              <a:rPr lang="en-GB" dirty="0" smtClean="0"/>
              <a:t>underlying the space problem:</a:t>
            </a:r>
          </a:p>
          <a:p>
            <a:pPr lvl="1"/>
            <a:r>
              <a:rPr lang="en-GB" dirty="0" smtClean="0"/>
              <a:t>SYN cookie </a:t>
            </a:r>
            <a:r>
              <a:rPr lang="en-GB" dirty="0" smtClean="0"/>
              <a:t>limited </a:t>
            </a:r>
            <a:r>
              <a:rPr lang="en-GB" dirty="0"/>
              <a:t>to fields that </a:t>
            </a:r>
            <a:r>
              <a:rPr lang="en-GB" dirty="0" smtClean="0"/>
              <a:t>all TCP </a:t>
            </a:r>
            <a:r>
              <a:rPr lang="en-GB" dirty="0"/>
              <a:t>clients </a:t>
            </a:r>
            <a:r>
              <a:rPr lang="en-GB" dirty="0" smtClean="0"/>
              <a:t>echo (ISN, TS)</a:t>
            </a:r>
          </a:p>
          <a:p>
            <a:r>
              <a:rPr lang="en-GB" dirty="0" smtClean="0"/>
              <a:t>solution</a:t>
            </a:r>
            <a:r>
              <a:rPr lang="en-GB" dirty="0" smtClean="0"/>
              <a:t>: a larger cookie jar </a:t>
            </a:r>
            <a:endParaRPr lang="en-GB" dirty="0" smtClean="0"/>
          </a:p>
          <a:p>
            <a:pPr lvl="1"/>
            <a:r>
              <a:rPr lang="en-GB" dirty="0" smtClean="0">
                <a:solidFill>
                  <a:srgbClr val="C00000"/>
                </a:solidFill>
              </a:rPr>
              <a:t>mandatory to implement with </a:t>
            </a:r>
            <a:r>
              <a:rPr lang="en-GB" dirty="0" smtClean="0">
                <a:solidFill>
                  <a:srgbClr val="C00000"/>
                </a:solidFill>
              </a:rPr>
              <a:t>any new TCP option</a:t>
            </a:r>
          </a:p>
          <a:p>
            <a:pPr lvl="1"/>
            <a:r>
              <a:rPr lang="en-GB" dirty="0" smtClean="0">
                <a:solidFill>
                  <a:srgbClr val="C00000"/>
                </a:solidFill>
              </a:rPr>
              <a:t>and mandatory with </a:t>
            </a:r>
            <a:r>
              <a:rPr lang="en-GB" dirty="0" smtClean="0">
                <a:solidFill>
                  <a:srgbClr val="C00000"/>
                </a:solidFill>
              </a:rPr>
              <a:t>extra SYN option space</a:t>
            </a:r>
          </a:p>
          <a:p>
            <a:pPr lvl="1"/>
            <a:r>
              <a:rPr lang="en-GB" dirty="0" err="1" smtClean="0"/>
              <a:t>ie</a:t>
            </a:r>
            <a:r>
              <a:rPr lang="en-GB" dirty="0" smtClean="0"/>
              <a:t>. </a:t>
            </a:r>
            <a:r>
              <a:rPr lang="en-GB" dirty="0" smtClean="0">
                <a:solidFill>
                  <a:srgbClr val="C00000"/>
                </a:solidFill>
              </a:rPr>
              <a:t>other </a:t>
            </a:r>
            <a:r>
              <a:rPr lang="en-GB" dirty="0" smtClean="0"/>
              <a:t>options implicitly signal client support for </a:t>
            </a:r>
            <a:r>
              <a:rPr lang="en-GB" dirty="0" err="1" smtClean="0"/>
              <a:t>EchoCookie</a:t>
            </a:r>
            <a:endParaRPr lang="en-GB" dirty="0" smtClean="0"/>
          </a:p>
          <a:p>
            <a:r>
              <a:rPr lang="en-GB" dirty="0" smtClean="0"/>
              <a:t>the </a:t>
            </a:r>
            <a:r>
              <a:rPr lang="en-GB" dirty="0" err="1" smtClean="0"/>
              <a:t>EchoCookie</a:t>
            </a:r>
            <a:r>
              <a:rPr lang="en-GB" dirty="0" smtClean="0"/>
              <a:t> </a:t>
            </a:r>
            <a:r>
              <a:rPr lang="en-GB" dirty="0" smtClean="0"/>
              <a:t>option</a:t>
            </a:r>
            <a:endParaRPr lang="en-GB" dirty="0" smtClean="0"/>
          </a:p>
          <a:p>
            <a:pPr lvl="1"/>
            <a:r>
              <a:rPr lang="en-GB" dirty="0" smtClean="0"/>
              <a:t>if host receives a cookie, it MUST reflect it back</a:t>
            </a:r>
          </a:p>
          <a:p>
            <a:pPr lvl="1"/>
            <a:r>
              <a:rPr lang="en-GB" dirty="0" smtClean="0"/>
              <a:t>sender can choose size and contents</a:t>
            </a:r>
            <a:endParaRPr lang="en-GB" dirty="0"/>
          </a:p>
          <a:p>
            <a:endParaRPr lang="en-GB" dirty="0" smtClean="0"/>
          </a:p>
          <a:p>
            <a:pPr lvl="1"/>
            <a:endParaRPr lang="en-GB" dirty="0" smtClean="0"/>
          </a:p>
          <a:p>
            <a:endParaRPr lang="en-GB" dirty="0" smtClean="0"/>
          </a:p>
          <a:p>
            <a:r>
              <a:rPr lang="en-GB" dirty="0" smtClean="0"/>
              <a:t>client MAY include 2-octet </a:t>
            </a:r>
            <a:r>
              <a:rPr lang="en-GB" dirty="0" err="1" smtClean="0"/>
              <a:t>EchoCookie</a:t>
            </a:r>
            <a:r>
              <a:rPr lang="en-GB" dirty="0" smtClean="0"/>
              <a:t> flag option on SYN</a:t>
            </a:r>
          </a:p>
          <a:p>
            <a:pPr lvl="1"/>
            <a:r>
              <a:rPr lang="en-GB" dirty="0" smtClean="0"/>
              <a:t>e.g. when using options that do not signal implicit support</a:t>
            </a:r>
            <a:endParaRPr lang="en-GB" dirty="0" smtClean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11231475"/>
              </p:ext>
            </p:extLst>
          </p:nvPr>
        </p:nvGraphicFramePr>
        <p:xfrm>
          <a:off x="1371600" y="4419600"/>
          <a:ext cx="6096000" cy="685800"/>
        </p:xfrm>
        <a:graphic>
          <a:graphicData uri="http://schemas.openxmlformats.org/drawingml/2006/table">
            <a:tbl>
              <a:tblPr firstRow="1" bandRow="1">
                <a:tableStyleId>{16D9F66E-5EB9-4882-86FB-DCBF35E3C3E4}</a:tableStyleId>
              </a:tblPr>
              <a:tblGrid>
                <a:gridCol w="1524000"/>
                <a:gridCol w="1524000"/>
                <a:gridCol w="3048000"/>
              </a:tblGrid>
              <a:tr h="365760">
                <a:tc>
                  <a:txBody>
                    <a:bodyPr/>
                    <a:lstStyle/>
                    <a:p>
                      <a:pPr algn="ctr"/>
                      <a:r>
                        <a:rPr lang="en-GB" sz="1600" b="0" dirty="0" err="1" smtClean="0">
                          <a:solidFill>
                            <a:schemeClr val="tx1"/>
                          </a:solidFill>
                        </a:rPr>
                        <a:t>EchoCookie</a:t>
                      </a:r>
                      <a:endParaRPr lang="en-GB" sz="16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0" dirty="0" smtClean="0">
                          <a:solidFill>
                            <a:schemeClr val="tx1"/>
                          </a:solidFill>
                        </a:rPr>
                        <a:t>Len=X (X&gt;1)</a:t>
                      </a:r>
                      <a:endParaRPr lang="en-GB" sz="16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0" dirty="0" smtClean="0">
                          <a:solidFill>
                            <a:schemeClr val="tx1"/>
                          </a:solidFill>
                        </a:rPr>
                        <a:t>Cookie</a:t>
                      </a:r>
                      <a:endParaRPr lang="en-GB" sz="16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320040">
                <a:tc>
                  <a:txBody>
                    <a:bodyPr/>
                    <a:lstStyle/>
                    <a:p>
                      <a:pPr algn="ctr"/>
                      <a:r>
                        <a:rPr lang="en-GB" sz="1500" dirty="0" smtClean="0"/>
                        <a:t>1B</a:t>
                      </a:r>
                      <a:endParaRPr lang="en-GB" sz="15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500" b="0" dirty="0" smtClean="0">
                          <a:solidFill>
                            <a:schemeClr val="tx1"/>
                          </a:solidFill>
                        </a:rPr>
                        <a:t>1B</a:t>
                      </a:r>
                      <a:endParaRPr lang="en-GB" sz="15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500" b="0" dirty="0" smtClean="0">
                          <a:solidFill>
                            <a:schemeClr val="tx1"/>
                          </a:solidFill>
                        </a:rPr>
                        <a:t>(X-2)B</a:t>
                      </a:r>
                      <a:endParaRPr lang="en-GB" sz="15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5" name="Isosceles Triangle 4"/>
          <p:cNvSpPr/>
          <p:nvPr/>
        </p:nvSpPr>
        <p:spPr bwMode="auto">
          <a:xfrm>
            <a:off x="4982523" y="4191000"/>
            <a:ext cx="228600" cy="228600"/>
          </a:xfrm>
          <a:prstGeom prst="triangle">
            <a:avLst/>
          </a:prstGeom>
          <a:solidFill>
            <a:schemeClr val="accent6">
              <a:lumMod val="20000"/>
              <a:lumOff val="80000"/>
            </a:schemeClr>
          </a:solidFill>
          <a:ln>
            <a:headEnd type="none" w="med" len="med"/>
            <a:tailEnd type="none" w="med" len="med"/>
          </a:ln>
          <a:effectLst/>
          <a:extLst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cxnSp>
        <p:nvCxnSpPr>
          <p:cNvPr id="7" name="Straight Connector 6"/>
          <p:cNvCxnSpPr>
            <a:stCxn id="5" idx="2"/>
            <a:endCxn id="5" idx="4"/>
          </p:cNvCxnSpPr>
          <p:nvPr/>
        </p:nvCxnSpPr>
        <p:spPr bwMode="auto">
          <a:xfrm>
            <a:off x="4982523" y="4419600"/>
            <a:ext cx="228600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accent6">
                <a:lumMod val="20000"/>
                <a:lumOff val="8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12" name="Isosceles Triangle 11"/>
          <p:cNvSpPr/>
          <p:nvPr/>
        </p:nvSpPr>
        <p:spPr bwMode="auto">
          <a:xfrm flipV="1">
            <a:off x="5214933" y="4781551"/>
            <a:ext cx="228600" cy="228600"/>
          </a:xfrm>
          <a:prstGeom prst="triangle">
            <a:avLst/>
          </a:prstGeom>
          <a:solidFill>
            <a:schemeClr val="accent6">
              <a:lumMod val="20000"/>
              <a:lumOff val="80000"/>
            </a:schemeClr>
          </a:solidFill>
          <a:ln>
            <a:headEnd type="none" w="med" len="med"/>
            <a:tailEnd type="none" w="med" len="med"/>
          </a:ln>
          <a:effectLst/>
          <a:extLst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cxnSp>
        <p:nvCxnSpPr>
          <p:cNvPr id="13" name="Straight Connector 12"/>
          <p:cNvCxnSpPr/>
          <p:nvPr/>
        </p:nvCxnSpPr>
        <p:spPr bwMode="auto">
          <a:xfrm flipV="1">
            <a:off x="5214933" y="4781551"/>
            <a:ext cx="228600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accent6">
                <a:lumMod val="20000"/>
                <a:lumOff val="8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14" name="Isosceles Triangle 13"/>
          <p:cNvSpPr/>
          <p:nvPr/>
        </p:nvSpPr>
        <p:spPr bwMode="auto">
          <a:xfrm>
            <a:off x="4982523" y="4556760"/>
            <a:ext cx="228600" cy="228600"/>
          </a:xfrm>
          <a:prstGeom prst="triangle">
            <a:avLst/>
          </a:prstGeom>
          <a:solidFill>
            <a:schemeClr val="bg1"/>
          </a:solidFill>
          <a:ln>
            <a:headEnd type="none" w="med" len="med"/>
            <a:tailEnd type="none" w="med" len="med"/>
          </a:ln>
          <a:effectLst/>
          <a:extLst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cxnSp>
        <p:nvCxnSpPr>
          <p:cNvPr id="15" name="Straight Connector 14"/>
          <p:cNvCxnSpPr>
            <a:stCxn id="14" idx="2"/>
            <a:endCxn id="14" idx="4"/>
          </p:cNvCxnSpPr>
          <p:nvPr/>
        </p:nvCxnSpPr>
        <p:spPr bwMode="auto">
          <a:xfrm>
            <a:off x="4982523" y="4785360"/>
            <a:ext cx="228600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16" name="Isosceles Triangle 15"/>
          <p:cNvSpPr/>
          <p:nvPr/>
        </p:nvSpPr>
        <p:spPr bwMode="auto">
          <a:xfrm flipV="1">
            <a:off x="5214933" y="4419600"/>
            <a:ext cx="228600" cy="228600"/>
          </a:xfrm>
          <a:prstGeom prst="triangle">
            <a:avLst/>
          </a:prstGeom>
          <a:solidFill>
            <a:schemeClr val="bg1"/>
          </a:solidFill>
          <a:ln>
            <a:headEnd type="none" w="med" len="med"/>
            <a:tailEnd type="none" w="med" len="med"/>
          </a:ln>
          <a:effectLst/>
          <a:extLst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cxnSp>
        <p:nvCxnSpPr>
          <p:cNvPr id="17" name="Straight Connector 16"/>
          <p:cNvCxnSpPr/>
          <p:nvPr/>
        </p:nvCxnSpPr>
        <p:spPr bwMode="auto">
          <a:xfrm flipV="1">
            <a:off x="5214933" y="4419600"/>
            <a:ext cx="228600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3790231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security considerations (discuss on list </a:t>
            </a:r>
            <a:r>
              <a:rPr lang="en-GB" dirty="0" err="1" smtClean="0"/>
              <a:t>pls</a:t>
            </a:r>
            <a:r>
              <a:rPr lang="en-GB" dirty="0" smtClean="0"/>
              <a:t>)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 smtClean="0"/>
              <a:t>if client negotiated state using a secured protocol</a:t>
            </a:r>
          </a:p>
          <a:p>
            <a:pPr lvl="1"/>
            <a:r>
              <a:rPr lang="en-GB" dirty="0" smtClean="0"/>
              <a:t>cookie MUST be echoed with at least as strong security</a:t>
            </a:r>
          </a:p>
          <a:p>
            <a:r>
              <a:rPr lang="en-GB" dirty="0" smtClean="0"/>
              <a:t>could be used as a reflection attack?</a:t>
            </a:r>
          </a:p>
          <a:p>
            <a:pPr lvl="1"/>
            <a:r>
              <a:rPr lang="en-GB" dirty="0">
                <a:solidFill>
                  <a:srgbClr val="000000"/>
                </a:solidFill>
              </a:rPr>
              <a:t>SYN/ACK MUST NOT exceed size of SYN</a:t>
            </a:r>
          </a:p>
          <a:p>
            <a:pPr lvl="1"/>
            <a:r>
              <a:rPr lang="en-GB" dirty="0" smtClean="0"/>
              <a:t>no need to include data in SYN within cookie</a:t>
            </a:r>
          </a:p>
          <a:p>
            <a:pPr lvl="2"/>
            <a:r>
              <a:rPr lang="en-GB" dirty="0" smtClean="0"/>
              <a:t>server not </a:t>
            </a:r>
            <a:r>
              <a:rPr lang="en-GB" dirty="0" err="1" smtClean="0"/>
              <a:t>ACKing</a:t>
            </a:r>
            <a:r>
              <a:rPr lang="en-GB" dirty="0" smtClean="0"/>
              <a:t> the data causes a retransmit anyway</a:t>
            </a:r>
          </a:p>
          <a:p>
            <a:pPr lvl="2"/>
            <a:r>
              <a:rPr lang="en-GB" dirty="0" smtClean="0"/>
              <a:t>TFO cookie serves as proof the source address is valid</a:t>
            </a:r>
          </a:p>
          <a:p>
            <a:pPr marL="742950" lvl="2" indent="-342900"/>
            <a:r>
              <a:rPr lang="en-GB" dirty="0" smtClean="0"/>
              <a:t>server can/SHOULD rate-limit to repeated and/or unresponsive source IPs?</a:t>
            </a:r>
          </a:p>
          <a:p>
            <a:r>
              <a:rPr lang="en-GB" dirty="0" smtClean="0"/>
              <a:t>server SHOULD only use when under stress?</a:t>
            </a:r>
          </a:p>
          <a:p>
            <a:r>
              <a:rPr lang="en-GB" dirty="0" smtClean="0"/>
              <a:t>mechanism server uses to verify returned cookie?</a:t>
            </a:r>
          </a:p>
          <a:p>
            <a:pPr lvl="1"/>
            <a:r>
              <a:rPr lang="en-GB" dirty="0" smtClean="0"/>
              <a:t>no need to standardise?</a:t>
            </a:r>
          </a:p>
          <a:p>
            <a:r>
              <a:rPr lang="en-GB" dirty="0" smtClean="0"/>
              <a:t>any other new attack vectors?</a:t>
            </a:r>
            <a:endParaRPr lang="en-GB" dirty="0" smtClean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828282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next steps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security discussion </a:t>
            </a:r>
            <a:r>
              <a:rPr lang="en-GB" dirty="0" err="1" smtClean="0"/>
              <a:t>pls</a:t>
            </a:r>
            <a:endParaRPr lang="en-GB" dirty="0" smtClean="0"/>
          </a:p>
          <a:p>
            <a:r>
              <a:rPr lang="en-GB" dirty="0" smtClean="0"/>
              <a:t>applicability:</a:t>
            </a:r>
          </a:p>
          <a:p>
            <a:pPr lvl="1"/>
            <a:r>
              <a:rPr lang="en-GB" dirty="0" smtClean="0"/>
              <a:t>solely SYN/ACK – ACK?</a:t>
            </a:r>
          </a:p>
          <a:p>
            <a:pPr lvl="1"/>
            <a:r>
              <a:rPr lang="en-GB" dirty="0" smtClean="0"/>
              <a:t>solely server-client-server?</a:t>
            </a:r>
          </a:p>
          <a:p>
            <a:pPr lvl="1"/>
            <a:r>
              <a:rPr lang="en-GB" dirty="0" smtClean="0"/>
              <a:t>any segment?</a:t>
            </a:r>
          </a:p>
          <a:p>
            <a:endParaRPr lang="en-GB" dirty="0"/>
          </a:p>
          <a:p>
            <a:r>
              <a:rPr lang="en-GB" dirty="0" smtClean="0"/>
              <a:t>intended status: proposed </a:t>
            </a:r>
            <a:r>
              <a:rPr lang="en-GB" dirty="0" err="1" smtClean="0"/>
              <a:t>std</a:t>
            </a:r>
            <a:r>
              <a:rPr lang="en-GB" dirty="0" smtClean="0"/>
              <a:t>?</a:t>
            </a:r>
          </a:p>
          <a:p>
            <a:r>
              <a:rPr lang="en-GB" dirty="0" smtClean="0"/>
              <a:t>adoption?</a:t>
            </a:r>
          </a:p>
        </p:txBody>
      </p:sp>
    </p:spTree>
    <p:extLst>
      <p:ext uri="{BB962C8B-B14F-4D97-AF65-F5344CB8AC3E}">
        <p14:creationId xmlns:p14="http://schemas.microsoft.com/office/powerpoint/2010/main" val="4982232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plate06-DWonlyBlack">
  <a:themeElements>
    <a:clrScheme name="New BT Colour palette">
      <a:dk1>
        <a:srgbClr val="321E5A"/>
      </a:dk1>
      <a:lt1>
        <a:srgbClr val="FFFFFF"/>
      </a:lt1>
      <a:dk2>
        <a:srgbClr val="000000"/>
      </a:dk2>
      <a:lt2>
        <a:srgbClr val="A5A6A5"/>
      </a:lt2>
      <a:accent1>
        <a:srgbClr val="55379B"/>
      </a:accent1>
      <a:accent2>
        <a:srgbClr val="004796"/>
      </a:accent2>
      <a:accent3>
        <a:srgbClr val="FF379B"/>
      </a:accent3>
      <a:accent4>
        <a:srgbClr val="EB352C"/>
      </a:accent4>
      <a:accent5>
        <a:srgbClr val="FF9900"/>
      </a:accent5>
      <a:accent6>
        <a:srgbClr val="0295D4"/>
      </a:accent6>
      <a:hlink>
        <a:srgbClr val="009957"/>
      </a:hlink>
      <a:folHlink>
        <a:srgbClr val="46C4DB"/>
      </a:folHlink>
    </a:clrScheme>
    <a:fontScheme name="Office Theme">
      <a:majorFont>
        <a:latin typeface="Arial"/>
        <a:ea typeface="ＭＳ Ｐゴシック"/>
        <a:cs typeface="ＭＳ Ｐゴシック"/>
      </a:majorFont>
      <a:minorFont>
        <a:latin typeface="Arial"/>
        <a:ea typeface="ＭＳ Ｐゴシック"/>
        <a:cs typeface="ＭＳ Ｐゴシック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Arial" charset="0"/>
            <a:ea typeface="ＭＳ Ｐゴシック" charset="0"/>
            <a:cs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Arial" charset="0"/>
            <a:ea typeface="ＭＳ Ｐゴシック" charset="0"/>
            <a:cs typeface="ＭＳ Ｐゴシック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2827A"/>
        </a:lt2>
        <a:accent1>
          <a:srgbClr val="005293"/>
        </a:accent1>
        <a:accent2>
          <a:srgbClr val="D71F85"/>
        </a:accent2>
        <a:accent3>
          <a:srgbClr val="FFFFFF"/>
        </a:accent3>
        <a:accent4>
          <a:srgbClr val="000000"/>
        </a:accent4>
        <a:accent5>
          <a:srgbClr val="AAB3C8"/>
        </a:accent5>
        <a:accent6>
          <a:srgbClr val="C31B78"/>
        </a:accent6>
        <a:hlink>
          <a:srgbClr val="80379B"/>
        </a:hlink>
        <a:folHlink>
          <a:srgbClr val="69BE2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3_Bing_PPT_Template_LARGE">
  <a:themeElements>
    <a:clrScheme name="1_Bing_PPT_Template_LARGE 1">
      <a:dk1>
        <a:srgbClr val="000000"/>
      </a:dk1>
      <a:lt1>
        <a:srgbClr val="FFFFFF"/>
      </a:lt1>
      <a:dk2>
        <a:srgbClr val="525051"/>
      </a:dk2>
      <a:lt2>
        <a:srgbClr val="ABD9E9"/>
      </a:lt2>
      <a:accent1>
        <a:srgbClr val="FFA615"/>
      </a:accent1>
      <a:accent2>
        <a:srgbClr val="006DD4"/>
      </a:accent2>
      <a:accent3>
        <a:srgbClr val="FFFFFF"/>
      </a:accent3>
      <a:accent4>
        <a:srgbClr val="000000"/>
      </a:accent4>
      <a:accent5>
        <a:srgbClr val="FFD0AA"/>
      </a:accent5>
      <a:accent6>
        <a:srgbClr val="0062C0"/>
      </a:accent6>
      <a:hlink>
        <a:srgbClr val="2E70B8"/>
      </a:hlink>
      <a:folHlink>
        <a:srgbClr val="80C535"/>
      </a:folHlink>
    </a:clrScheme>
    <a:fontScheme name="1_Bing_PPT_Template_LARGE">
      <a:majorFont>
        <a:latin typeface="Segoe Light"/>
        <a:ea typeface=""/>
        <a:cs typeface="Arial"/>
      </a:majorFont>
      <a:minorFont>
        <a:latin typeface="Segoe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Bing_PPT_Template_LARGE 1">
        <a:dk1>
          <a:srgbClr val="000000"/>
        </a:dk1>
        <a:lt1>
          <a:srgbClr val="FFFFFF"/>
        </a:lt1>
        <a:dk2>
          <a:srgbClr val="525051"/>
        </a:dk2>
        <a:lt2>
          <a:srgbClr val="ABD9E9"/>
        </a:lt2>
        <a:accent1>
          <a:srgbClr val="FFA615"/>
        </a:accent1>
        <a:accent2>
          <a:srgbClr val="006DD4"/>
        </a:accent2>
        <a:accent3>
          <a:srgbClr val="FFFFFF"/>
        </a:accent3>
        <a:accent4>
          <a:srgbClr val="000000"/>
        </a:accent4>
        <a:accent5>
          <a:srgbClr val="FFD0AA"/>
        </a:accent5>
        <a:accent6>
          <a:srgbClr val="0062C0"/>
        </a:accent6>
        <a:hlink>
          <a:srgbClr val="2E70B8"/>
        </a:hlink>
        <a:folHlink>
          <a:srgbClr val="80C535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4_Bing_PPT_Template_LARGE">
  <a:themeElements>
    <a:clrScheme name="1_Bing_PPT_Template_LARGE 1">
      <a:dk1>
        <a:srgbClr val="000000"/>
      </a:dk1>
      <a:lt1>
        <a:srgbClr val="FFFFFF"/>
      </a:lt1>
      <a:dk2>
        <a:srgbClr val="525051"/>
      </a:dk2>
      <a:lt2>
        <a:srgbClr val="ABD9E9"/>
      </a:lt2>
      <a:accent1>
        <a:srgbClr val="FFA615"/>
      </a:accent1>
      <a:accent2>
        <a:srgbClr val="006DD4"/>
      </a:accent2>
      <a:accent3>
        <a:srgbClr val="FFFFFF"/>
      </a:accent3>
      <a:accent4>
        <a:srgbClr val="000000"/>
      </a:accent4>
      <a:accent5>
        <a:srgbClr val="FFD0AA"/>
      </a:accent5>
      <a:accent6>
        <a:srgbClr val="0062C0"/>
      </a:accent6>
      <a:hlink>
        <a:srgbClr val="2E70B8"/>
      </a:hlink>
      <a:folHlink>
        <a:srgbClr val="80C535"/>
      </a:folHlink>
    </a:clrScheme>
    <a:fontScheme name="1_Bing_PPT_Template_LARGE">
      <a:majorFont>
        <a:latin typeface="Segoe Light"/>
        <a:ea typeface=""/>
        <a:cs typeface="Arial"/>
      </a:majorFont>
      <a:minorFont>
        <a:latin typeface="Segoe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Bing_PPT_Template_LARGE 1">
        <a:dk1>
          <a:srgbClr val="000000"/>
        </a:dk1>
        <a:lt1>
          <a:srgbClr val="FFFFFF"/>
        </a:lt1>
        <a:dk2>
          <a:srgbClr val="525051"/>
        </a:dk2>
        <a:lt2>
          <a:srgbClr val="ABD9E9"/>
        </a:lt2>
        <a:accent1>
          <a:srgbClr val="FFA615"/>
        </a:accent1>
        <a:accent2>
          <a:srgbClr val="006DD4"/>
        </a:accent2>
        <a:accent3>
          <a:srgbClr val="FFFFFF"/>
        </a:accent3>
        <a:accent4>
          <a:srgbClr val="000000"/>
        </a:accent4>
        <a:accent5>
          <a:srgbClr val="FFD0AA"/>
        </a:accent5>
        <a:accent6>
          <a:srgbClr val="0062C0"/>
        </a:accent6>
        <a:hlink>
          <a:srgbClr val="2E70B8"/>
        </a:hlink>
        <a:folHlink>
          <a:srgbClr val="80C535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Agility local loop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2827A"/>
      </a:lt2>
      <a:accent1>
        <a:srgbClr val="005293"/>
      </a:accent1>
      <a:accent2>
        <a:srgbClr val="D71F85"/>
      </a:accent2>
      <a:accent3>
        <a:srgbClr val="FFFFFF"/>
      </a:accent3>
      <a:accent4>
        <a:srgbClr val="000000"/>
      </a:accent4>
      <a:accent5>
        <a:srgbClr val="AAB3C8"/>
      </a:accent5>
      <a:accent6>
        <a:srgbClr val="C31B78"/>
      </a:accent6>
      <a:hlink>
        <a:srgbClr val="80379B"/>
      </a:hlink>
      <a:folHlink>
        <a:srgbClr val="69BE28"/>
      </a:folHlink>
    </a:clrScheme>
    <a:fontScheme name="Blank Presentation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34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34" charset="-128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2827A"/>
        </a:lt2>
        <a:accent1>
          <a:srgbClr val="005293"/>
        </a:accent1>
        <a:accent2>
          <a:srgbClr val="D71F85"/>
        </a:accent2>
        <a:accent3>
          <a:srgbClr val="FFFFFF"/>
        </a:accent3>
        <a:accent4>
          <a:srgbClr val="000000"/>
        </a:accent4>
        <a:accent5>
          <a:srgbClr val="AAB3C8"/>
        </a:accent5>
        <a:accent6>
          <a:srgbClr val="C31B78"/>
        </a:accent6>
        <a:hlink>
          <a:srgbClr val="80379B"/>
        </a:hlink>
        <a:folHlink>
          <a:srgbClr val="69BE2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1409lunchbyte-quick-briscoe</Template>
  <TotalTime>27675</TotalTime>
  <Words>329</Words>
  <Application>Microsoft Office PowerPoint</Application>
  <PresentationFormat>On-screen Show (4:3)</PresentationFormat>
  <Paragraphs>77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5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Template06-DWonlyBlack</vt:lpstr>
      <vt:lpstr>3_Bing_PPT_Template_LARGE</vt:lpstr>
      <vt:lpstr>4_Bing_PPT_Template_LARGE</vt:lpstr>
      <vt:lpstr>Office Theme</vt:lpstr>
      <vt:lpstr>Agility local loop</vt:lpstr>
      <vt:lpstr>Echo Cookie TCP Option</vt:lpstr>
      <vt:lpstr>status</vt:lpstr>
      <vt:lpstr>Problem</vt:lpstr>
      <vt:lpstr>Echo Cookie TCP Option</vt:lpstr>
      <vt:lpstr>security considerations (discuss on list pls)</vt:lpstr>
      <vt:lpstr>next steps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Inner Space</dc:title>
  <dc:creator>Briscoe,RJ,Bob,TUB8 R</dc:creator>
  <cp:lastModifiedBy>Bob Briscoe</cp:lastModifiedBy>
  <cp:revision>215</cp:revision>
  <cp:lastPrinted>2014-11-04T16:05:19Z</cp:lastPrinted>
  <dcterms:created xsi:type="dcterms:W3CDTF">2006-08-16T00:00:00Z</dcterms:created>
  <dcterms:modified xsi:type="dcterms:W3CDTF">2014-11-09T19:33:23Z</dcterms:modified>
</cp:coreProperties>
</file>